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66" r:id="rId3"/>
    <p:sldId id="267" r:id="rId4"/>
    <p:sldId id="268" r:id="rId5"/>
    <p:sldId id="257" r:id="rId6"/>
    <p:sldId id="258" r:id="rId7"/>
    <p:sldId id="259" r:id="rId8"/>
    <p:sldId id="260" r:id="rId9"/>
    <p:sldId id="261" r:id="rId10"/>
    <p:sldId id="269" r:id="rId11"/>
    <p:sldId id="262" r:id="rId12"/>
    <p:sldId id="263" r:id="rId13"/>
    <p:sldId id="264" r:id="rId14"/>
    <p:sldId id="265" r:id="rId15"/>
    <p:sldId id="270" r:id="rId16"/>
    <p:sldId id="271" r:id="rId17"/>
    <p:sldId id="272" r:id="rId18"/>
  </p:sldIdLst>
  <p:sldSz cx="12192000" cy="6858000"/>
  <p:notesSz cx="6888163" cy="10018713"/>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CCECFF"/>
    <a:srgbClr val="0000CC"/>
    <a:srgbClr val="CCFF33"/>
    <a:srgbClr val="FFCCFF"/>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67" d="100"/>
          <a:sy n="67" d="100"/>
        </p:scale>
        <p:origin x="78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5E7C3CD5-8307-4361-949D-3F6DDD228F12}" type="datetimeFigureOut">
              <a:rPr lang="ar-IQ" smtClean="0"/>
              <a:t>05/04/1447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1333209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E7C3CD5-8307-4361-949D-3F6DDD228F12}" type="datetimeFigureOut">
              <a:rPr lang="ar-IQ" smtClean="0"/>
              <a:t>05/04/1447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1217858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E7C3CD5-8307-4361-949D-3F6DDD228F12}" type="datetimeFigureOut">
              <a:rPr lang="ar-IQ" smtClean="0"/>
              <a:t>05/04/1447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927290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5E7C3CD5-8307-4361-949D-3F6DDD228F12}" type="datetimeFigureOut">
              <a:rPr lang="ar-IQ" smtClean="0"/>
              <a:t>05/04/1447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87151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5E7C3CD5-8307-4361-949D-3F6DDD228F12}" type="datetimeFigureOut">
              <a:rPr lang="ar-IQ" smtClean="0"/>
              <a:t>05/04/1447</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27882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5E7C3CD5-8307-4361-949D-3F6DDD228F12}" type="datetimeFigureOut">
              <a:rPr lang="ar-IQ" smtClean="0"/>
              <a:t>05/04/1447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1134307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5E7C3CD5-8307-4361-949D-3F6DDD228F12}" type="datetimeFigureOut">
              <a:rPr lang="ar-IQ" smtClean="0"/>
              <a:t>05/04/1447</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387134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5E7C3CD5-8307-4361-949D-3F6DDD228F12}" type="datetimeFigureOut">
              <a:rPr lang="ar-IQ" smtClean="0"/>
              <a:t>05/04/1447</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3372145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E7C3CD5-8307-4361-949D-3F6DDD228F12}" type="datetimeFigureOut">
              <a:rPr lang="ar-IQ" smtClean="0"/>
              <a:t>05/04/1447</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2154305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5E7C3CD5-8307-4361-949D-3F6DDD228F12}" type="datetimeFigureOut">
              <a:rPr lang="ar-IQ" smtClean="0"/>
              <a:t>05/04/1447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4015101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5E7C3CD5-8307-4361-949D-3F6DDD228F12}" type="datetimeFigureOut">
              <a:rPr lang="ar-IQ" smtClean="0"/>
              <a:t>05/04/1447</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F92515C7-AF30-4043-86FD-55BD25FCC90F}" type="slidenum">
              <a:rPr lang="ar-IQ" smtClean="0"/>
              <a:t>‹#›</a:t>
            </a:fld>
            <a:endParaRPr lang="ar-IQ"/>
          </a:p>
        </p:txBody>
      </p:sp>
    </p:spTree>
    <p:extLst>
      <p:ext uri="{BB962C8B-B14F-4D97-AF65-F5344CB8AC3E}">
        <p14:creationId xmlns:p14="http://schemas.microsoft.com/office/powerpoint/2010/main" val="3871014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E7C3CD5-8307-4361-949D-3F6DDD228F12}" type="datetimeFigureOut">
              <a:rPr lang="ar-IQ" smtClean="0"/>
              <a:t>05/04/1447</a:t>
            </a:fld>
            <a:endParaRPr lang="ar-IQ"/>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92515C7-AF30-4043-86FD-55BD25FCC90F}" type="slidenum">
              <a:rPr lang="ar-IQ" smtClean="0"/>
              <a:t>‹#›</a:t>
            </a:fld>
            <a:endParaRPr lang="ar-IQ"/>
          </a:p>
        </p:txBody>
      </p:sp>
    </p:spTree>
    <p:extLst>
      <p:ext uri="{BB962C8B-B14F-4D97-AF65-F5344CB8AC3E}">
        <p14:creationId xmlns:p14="http://schemas.microsoft.com/office/powerpoint/2010/main" val="1185062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0" y="0"/>
            <a:ext cx="12192000" cy="3509963"/>
          </a:xfrm>
        </p:spPr>
        <p:txBody>
          <a:bodyPr/>
          <a:lstStyle/>
          <a:p>
            <a:r>
              <a:rPr lang="ar-IQ" dirty="0" smtClean="0"/>
              <a:t>بيئة نبات نظري</a:t>
            </a:r>
            <a:endParaRPr lang="ar-IQ" dirty="0"/>
          </a:p>
        </p:txBody>
      </p:sp>
      <p:sp>
        <p:nvSpPr>
          <p:cNvPr id="3" name="عنوان فرعي 2"/>
          <p:cNvSpPr>
            <a:spLocks noGrp="1"/>
          </p:cNvSpPr>
          <p:nvPr>
            <p:ph type="subTitle" idx="1"/>
          </p:nvPr>
        </p:nvSpPr>
        <p:spPr/>
        <p:txBody>
          <a:bodyPr>
            <a:normAutofit/>
          </a:bodyPr>
          <a:lstStyle/>
          <a:p>
            <a:r>
              <a:rPr lang="ar-IQ" sz="3600" b="1" dirty="0" smtClean="0"/>
              <a:t>المحاضرة الاولى </a:t>
            </a:r>
          </a:p>
          <a:p>
            <a:r>
              <a:rPr lang="ar-IQ" sz="3600" b="1" dirty="0" smtClean="0"/>
              <a:t>أستاذ المادة : د. حسنين محمد غباش</a:t>
            </a:r>
            <a:endParaRPr lang="ar-IQ" sz="3600" b="1" dirty="0"/>
          </a:p>
        </p:txBody>
      </p:sp>
      <p:pic>
        <p:nvPicPr>
          <p:cNvPr id="4" name="صورة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4319" y="352424"/>
            <a:ext cx="2142805" cy="2062164"/>
          </a:xfrm>
          <a:prstGeom prst="rect">
            <a:avLst/>
          </a:prstGeom>
        </p:spPr>
      </p:pic>
      <p:pic>
        <p:nvPicPr>
          <p:cNvPr id="5" name="صورة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66874" y="352424"/>
            <a:ext cx="2232036" cy="1990952"/>
          </a:xfrm>
          <a:prstGeom prst="rect">
            <a:avLst/>
          </a:prstGeom>
        </p:spPr>
      </p:pic>
    </p:spTree>
    <p:extLst>
      <p:ext uri="{BB962C8B-B14F-4D97-AF65-F5344CB8AC3E}">
        <p14:creationId xmlns:p14="http://schemas.microsoft.com/office/powerpoint/2010/main" val="3967706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chemeClr val="bg1"/>
          </a:solidFill>
        </p:spPr>
        <p:txBody>
          <a:bodyPr>
            <a:normAutofit fontScale="85000" lnSpcReduction="20000"/>
          </a:bodyPr>
          <a:lstStyle/>
          <a:p>
            <a:pPr algn="r">
              <a:lnSpc>
                <a:spcPct val="150000"/>
              </a:lnSpc>
            </a:pPr>
            <a:r>
              <a:rPr lang="ar-IQ" dirty="0" smtClean="0"/>
              <a:t> </a:t>
            </a:r>
            <a:r>
              <a:rPr lang="ar-IQ" sz="3900" b="1" dirty="0">
                <a:solidFill>
                  <a:srgbClr val="7030A0"/>
                </a:solidFill>
                <a:cs typeface="+mj-cs"/>
              </a:rPr>
              <a:t>فروع علم البيئة </a:t>
            </a:r>
            <a:endParaRPr lang="en-US" sz="3900" b="1" dirty="0"/>
          </a:p>
          <a:p>
            <a:pPr algn="r">
              <a:lnSpc>
                <a:spcPct val="150000"/>
              </a:lnSpc>
            </a:pPr>
            <a:r>
              <a:rPr lang="ar-IQ" sz="3400" dirty="0" smtClean="0">
                <a:cs typeface="+mj-cs"/>
              </a:rPr>
              <a:t>حدد </a:t>
            </a:r>
            <a:r>
              <a:rPr lang="ar-IQ" sz="3400" dirty="0">
                <a:cs typeface="+mj-cs"/>
              </a:rPr>
              <a:t>العلماء فرعين اساسيين في علم البيئة هما :                                                                                     </a:t>
            </a:r>
            <a:r>
              <a:rPr lang="ar-IQ" sz="3400" dirty="0">
                <a:solidFill>
                  <a:srgbClr val="0000CC"/>
                </a:solidFill>
                <a:cs typeface="+mj-cs"/>
              </a:rPr>
              <a:t>1-علم البيئة الفردية </a:t>
            </a:r>
            <a:r>
              <a:rPr lang="en-US" sz="3400" dirty="0" smtClean="0">
                <a:solidFill>
                  <a:srgbClr val="0000CC"/>
                </a:solidFill>
                <a:cs typeface="+mj-cs"/>
              </a:rPr>
              <a:t>Autecology</a:t>
            </a:r>
            <a:r>
              <a:rPr lang="ar-IQ" sz="3400" dirty="0" smtClean="0">
                <a:solidFill>
                  <a:srgbClr val="0000CC"/>
                </a:solidFill>
                <a:cs typeface="+mj-cs"/>
              </a:rPr>
              <a:t>: </a:t>
            </a:r>
            <a:r>
              <a:rPr lang="ar-IQ" sz="3400" dirty="0" smtClean="0">
                <a:solidFill>
                  <a:srgbClr val="FF0000"/>
                </a:solidFill>
                <a:cs typeface="+mj-cs"/>
              </a:rPr>
              <a:t>وهو </a:t>
            </a:r>
            <a:r>
              <a:rPr lang="ar-IQ" sz="3400" dirty="0">
                <a:solidFill>
                  <a:srgbClr val="FF0000"/>
                </a:solidFill>
                <a:cs typeface="+mj-cs"/>
              </a:rPr>
              <a:t>العلم الذي يهتم بدراسة العلاقة بين انواع مفردة من الكائنات وموطنها والتداخل بينها </a:t>
            </a:r>
            <a:r>
              <a:rPr lang="ar-IQ" sz="3400" dirty="0">
                <a:cs typeface="+mj-cs"/>
              </a:rPr>
              <a:t>وهذا يعني دراسة نوع واحد من الكائنات الحيه تعيش وتترابط وتتأثر مع بعضها البعض وعلاقتها بالعوامل البيئية المتعددة التي تحيط بها وكيفية استجابتها لهذه العوامل المختلفة ومدى تفاعلها معها.                                                                                                                                 </a:t>
            </a:r>
            <a:r>
              <a:rPr lang="ar-IQ" sz="3400" dirty="0">
                <a:solidFill>
                  <a:srgbClr val="0000CC"/>
                </a:solidFill>
                <a:cs typeface="+mj-cs"/>
              </a:rPr>
              <a:t>2- علم البيئة </a:t>
            </a:r>
            <a:r>
              <a:rPr lang="ar-IQ" sz="3400" dirty="0" smtClean="0">
                <a:solidFill>
                  <a:srgbClr val="0000CC"/>
                </a:solidFill>
                <a:cs typeface="+mj-cs"/>
              </a:rPr>
              <a:t>الجماعية</a:t>
            </a:r>
            <a:r>
              <a:rPr lang="en-US" sz="3400" dirty="0" smtClean="0">
                <a:solidFill>
                  <a:srgbClr val="0000CC"/>
                </a:solidFill>
                <a:cs typeface="+mj-cs"/>
              </a:rPr>
              <a:t>Synecology </a:t>
            </a:r>
            <a:r>
              <a:rPr lang="ar-IQ" sz="3400" dirty="0" smtClean="0">
                <a:solidFill>
                  <a:srgbClr val="0000CC"/>
                </a:solidFill>
                <a:cs typeface="+mj-cs"/>
              </a:rPr>
              <a:t> : </a:t>
            </a:r>
            <a:r>
              <a:rPr lang="ar-IQ" sz="3400" dirty="0" smtClean="0">
                <a:solidFill>
                  <a:srgbClr val="FF0000"/>
                </a:solidFill>
                <a:cs typeface="+mj-cs"/>
              </a:rPr>
              <a:t>وهو </a:t>
            </a:r>
            <a:r>
              <a:rPr lang="ar-IQ" sz="3400" dirty="0">
                <a:solidFill>
                  <a:srgbClr val="FF0000"/>
                </a:solidFill>
                <a:cs typeface="+mj-cs"/>
              </a:rPr>
              <a:t>العلم الذي يهتم بدراسة المجتمعات وعلاقتها بالموطن وكذلك تركيب هذه المجتمعات وتوزيعها وتطورها.</a:t>
            </a:r>
            <a:r>
              <a:rPr lang="ar-IQ" sz="3400" dirty="0">
                <a:cs typeface="+mj-cs"/>
              </a:rPr>
              <a:t> أي هذا الفرع يهتم بدراسة مجتمعات المخلوقات الحية في جميع نواحي الحياة ومعرفة تركيبها ونشأتها والعوامل البيئية التي تؤثر في توزيعها بما في ذلك الحيوانات والنباتات من أمثلتها العديدة دراسة الانظمة البيئية في بيئة الأنهار والبحيرة والبحر وبيئة المستنقعات وبيئة الصحراء وبيئة الغابات .... الخ. </a:t>
            </a:r>
          </a:p>
        </p:txBody>
      </p:sp>
    </p:spTree>
    <p:extLst>
      <p:ext uri="{BB962C8B-B14F-4D97-AF65-F5344CB8AC3E}">
        <p14:creationId xmlns:p14="http://schemas.microsoft.com/office/powerpoint/2010/main" val="1921374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chemeClr val="accent2">
              <a:lumMod val="40000"/>
              <a:lumOff val="60000"/>
            </a:schemeClr>
          </a:solidFill>
        </p:spPr>
        <p:txBody>
          <a:bodyPr>
            <a:normAutofit/>
          </a:bodyPr>
          <a:lstStyle/>
          <a:p>
            <a:pPr algn="r">
              <a:lnSpc>
                <a:spcPct val="150000"/>
              </a:lnSpc>
            </a:pPr>
            <a:r>
              <a:rPr lang="ar-IQ" dirty="0" smtClean="0">
                <a:cs typeface="+mj-cs"/>
              </a:rPr>
              <a:t>ويمكن </a:t>
            </a:r>
            <a:r>
              <a:rPr lang="ar-IQ" dirty="0">
                <a:cs typeface="+mj-cs"/>
              </a:rPr>
              <a:t>تقسيم علم البيئة الجماعي الى :- </a:t>
            </a:r>
          </a:p>
          <a:p>
            <a:pPr algn="r">
              <a:lnSpc>
                <a:spcPct val="150000"/>
              </a:lnSpc>
            </a:pPr>
            <a:r>
              <a:rPr lang="ar-IQ" dirty="0">
                <a:cs typeface="+mj-cs"/>
              </a:rPr>
              <a:t>1- البيئة المائية </a:t>
            </a:r>
            <a:r>
              <a:rPr lang="ar-IQ" dirty="0" smtClean="0">
                <a:cs typeface="+mj-cs"/>
              </a:rPr>
              <a:t>: وتقسم </a:t>
            </a:r>
            <a:r>
              <a:rPr lang="ar-IQ" dirty="0">
                <a:cs typeface="+mj-cs"/>
              </a:rPr>
              <a:t>الى ( علم بيئة المياه العذبة ، علم بيئة المياه المالحة ( البحرية ) ، علم بيئة المصبات). </a:t>
            </a:r>
          </a:p>
          <a:p>
            <a:pPr algn="r">
              <a:lnSpc>
                <a:spcPct val="150000"/>
              </a:lnSpc>
            </a:pPr>
            <a:r>
              <a:rPr lang="ar-IQ" dirty="0">
                <a:cs typeface="+mj-cs"/>
              </a:rPr>
              <a:t>2- بيئة اليابسة: وهي دراسة الكائن الحي في المناطق المختلفة على الكرة الارضية ماعدا المياه. وتقسم البيئة اليابسة اعتمادا على الطبوغرافية الى: </a:t>
            </a:r>
            <a:r>
              <a:rPr lang="ar-IQ" dirty="0" smtClean="0">
                <a:cs typeface="+mj-cs"/>
              </a:rPr>
              <a:t>( بيئة </a:t>
            </a:r>
            <a:r>
              <a:rPr lang="ar-IQ" dirty="0">
                <a:cs typeface="+mj-cs"/>
              </a:rPr>
              <a:t>الجبال ، بيئة السهول ، بيئة الصحاري ، بيئة الهضاب ، بيئة التلال). </a:t>
            </a:r>
          </a:p>
          <a:p>
            <a:pPr algn="r">
              <a:lnSpc>
                <a:spcPct val="150000"/>
              </a:lnSpc>
            </a:pPr>
            <a:r>
              <a:rPr lang="ar-IQ" dirty="0">
                <a:cs typeface="+mj-cs"/>
              </a:rPr>
              <a:t>كما يمكن تقسيم بيئة اليابسة اعتمادا على التغيرات المناخية الى: ( البيئة القطبية ، البيئة الاستوائية ، بيئة المناطق المعتدلة ). </a:t>
            </a:r>
            <a:endParaRPr lang="ar-IQ" dirty="0" smtClean="0">
              <a:cs typeface="+mj-cs"/>
            </a:endParaRPr>
          </a:p>
          <a:p>
            <a:pPr algn="r">
              <a:lnSpc>
                <a:spcPct val="150000"/>
              </a:lnSpc>
            </a:pPr>
            <a:r>
              <a:rPr lang="ar-IQ" b="1" dirty="0">
                <a:solidFill>
                  <a:srgbClr val="7030A0"/>
                </a:solidFill>
                <a:cs typeface="+mj-cs"/>
              </a:rPr>
              <a:t>وقد قسم علم البيئة حديثا إلى اربعة أقسام تعتمد على طبيعة ومستوى دراسة الكائن الحي </a:t>
            </a:r>
          </a:p>
          <a:p>
            <a:pPr algn="r">
              <a:lnSpc>
                <a:spcPct val="150000"/>
              </a:lnSpc>
            </a:pPr>
            <a:r>
              <a:rPr lang="ar-IQ" b="1" dirty="0">
                <a:solidFill>
                  <a:srgbClr val="FF0000"/>
                </a:solidFill>
                <a:cs typeface="+mj-cs"/>
              </a:rPr>
              <a:t>اولاً - الافراد </a:t>
            </a:r>
            <a:r>
              <a:rPr lang="en-US" b="1" dirty="0" smtClean="0">
                <a:solidFill>
                  <a:srgbClr val="FF0000"/>
                </a:solidFill>
                <a:cs typeface="+mj-cs"/>
              </a:rPr>
              <a:t>Individuals </a:t>
            </a:r>
            <a:r>
              <a:rPr lang="ar-IQ" b="1" dirty="0" smtClean="0">
                <a:solidFill>
                  <a:srgbClr val="FF0000"/>
                </a:solidFill>
                <a:cs typeface="+mj-cs"/>
              </a:rPr>
              <a:t> : </a:t>
            </a:r>
            <a:r>
              <a:rPr lang="ar-IQ" dirty="0" smtClean="0">
                <a:cs typeface="+mj-cs"/>
              </a:rPr>
              <a:t>ضمن </a:t>
            </a:r>
            <a:r>
              <a:rPr lang="ar-IQ" dirty="0">
                <a:cs typeface="+mj-cs"/>
              </a:rPr>
              <a:t>هذا المستوى تعد الكائنات المفردة من نباتات وحيوانات وجود كامل ومنظم من الناحية الوراثية وتشكل هذه الكائنات مع محيطها الخارجي مستوى بيئي مستقل ، فلقد اهتم علم البيئة بالنسبة للفرد بالطريقة التي تجعل نبات او حيوان معين يتداخل مع عوامل المحيط . فعوامل المحيط هذه تتكفل بتجهيز الطاقة والمواد الاولية لهذا الكائن الحي والذي يستخدم هذه الطاقة والمواد الاولية الضرورية لمعيشته وتطوره وتكاثره. </a:t>
            </a:r>
          </a:p>
          <a:p>
            <a:pPr algn="r">
              <a:lnSpc>
                <a:spcPct val="150000"/>
              </a:lnSpc>
            </a:pPr>
            <a:endParaRPr lang="ar-IQ" dirty="0">
              <a:cs typeface="+mj-cs"/>
            </a:endParaRPr>
          </a:p>
        </p:txBody>
      </p:sp>
    </p:spTree>
    <p:extLst>
      <p:ext uri="{BB962C8B-B14F-4D97-AF65-F5344CB8AC3E}">
        <p14:creationId xmlns:p14="http://schemas.microsoft.com/office/powerpoint/2010/main" val="4007929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chemeClr val="accent4">
              <a:lumMod val="40000"/>
              <a:lumOff val="60000"/>
            </a:schemeClr>
          </a:solidFill>
        </p:spPr>
        <p:txBody>
          <a:bodyPr>
            <a:normAutofit fontScale="92500" lnSpcReduction="10000"/>
          </a:bodyPr>
          <a:lstStyle/>
          <a:p>
            <a:pPr algn="r">
              <a:lnSpc>
                <a:spcPct val="150000"/>
              </a:lnSpc>
            </a:pPr>
            <a:r>
              <a:rPr lang="ar-IQ" b="1" dirty="0" smtClean="0">
                <a:solidFill>
                  <a:srgbClr val="FF0000"/>
                </a:solidFill>
                <a:cs typeface="+mj-cs"/>
              </a:rPr>
              <a:t>ثانيا </a:t>
            </a:r>
            <a:r>
              <a:rPr lang="ar-IQ" b="1" dirty="0">
                <a:solidFill>
                  <a:srgbClr val="FF0000"/>
                </a:solidFill>
                <a:cs typeface="+mj-cs"/>
              </a:rPr>
              <a:t>ً-المجموعات (العشائر) </a:t>
            </a:r>
            <a:r>
              <a:rPr lang="en-US" b="1" dirty="0" smtClean="0">
                <a:solidFill>
                  <a:srgbClr val="FF0000"/>
                </a:solidFill>
                <a:cs typeface="+mj-cs"/>
              </a:rPr>
              <a:t> :Populations </a:t>
            </a:r>
            <a:r>
              <a:rPr lang="ar-IQ" dirty="0" smtClean="0">
                <a:cs typeface="+mj-cs"/>
              </a:rPr>
              <a:t>ان </a:t>
            </a:r>
            <a:r>
              <a:rPr lang="ar-IQ" dirty="0">
                <a:cs typeface="+mj-cs"/>
              </a:rPr>
              <a:t>الكائنات المفردة ( النباتات والحيوانات ) لها علاقة بالكائنات الاخرى من ناحيتين الاولى </a:t>
            </a:r>
            <a:r>
              <a:rPr lang="ar-IQ" dirty="0" smtClean="0">
                <a:solidFill>
                  <a:srgbClr val="FF0000"/>
                </a:solidFill>
                <a:cs typeface="+mj-cs"/>
              </a:rPr>
              <a:t>وراثية او جينية مع </a:t>
            </a:r>
            <a:r>
              <a:rPr lang="ar-IQ" dirty="0">
                <a:solidFill>
                  <a:srgbClr val="FF0000"/>
                </a:solidFill>
                <a:cs typeface="+mj-cs"/>
              </a:rPr>
              <a:t>الافراد الاخرين من نفس النوع </a:t>
            </a:r>
            <a:r>
              <a:rPr lang="ar-IQ" dirty="0">
                <a:cs typeface="+mj-cs"/>
              </a:rPr>
              <a:t>والثانية </a:t>
            </a:r>
            <a:r>
              <a:rPr lang="ar-IQ" dirty="0">
                <a:solidFill>
                  <a:srgbClr val="0000CC"/>
                </a:solidFill>
                <a:cs typeface="+mj-cs"/>
              </a:rPr>
              <a:t>هي بيئية مع الكائنات الأخرى ( نباتات وحيوانات) من نفس المجتمع </a:t>
            </a:r>
            <a:r>
              <a:rPr lang="ar-IQ" dirty="0" err="1">
                <a:solidFill>
                  <a:srgbClr val="0000CC"/>
                </a:solidFill>
                <a:cs typeface="+mj-cs"/>
              </a:rPr>
              <a:t>البايولوجي</a:t>
            </a:r>
            <a:r>
              <a:rPr lang="ar-IQ" dirty="0">
                <a:cs typeface="+mj-cs"/>
              </a:rPr>
              <a:t>. </a:t>
            </a:r>
            <a:r>
              <a:rPr lang="ar-IQ" dirty="0" smtClean="0">
                <a:cs typeface="+mj-cs"/>
              </a:rPr>
              <a:t>ويطلق </a:t>
            </a:r>
            <a:r>
              <a:rPr lang="ar-IQ" dirty="0">
                <a:cs typeface="+mj-cs"/>
              </a:rPr>
              <a:t>على اية مجموعة من الكائنات المفردة والمعزولة نسبيا وحصل فيها تبادل جينات واستمرارية هذه الكائنات في النمو لفترة من الزمن اسم المجموعة المحلية </a:t>
            </a:r>
            <a:r>
              <a:rPr lang="en-US" dirty="0">
                <a:cs typeface="+mj-cs"/>
              </a:rPr>
              <a:t>Local Population</a:t>
            </a:r>
            <a:r>
              <a:rPr lang="en-US" dirty="0" smtClean="0">
                <a:cs typeface="+mj-cs"/>
              </a:rPr>
              <a:t>.</a:t>
            </a:r>
            <a:r>
              <a:rPr lang="ar-IQ" dirty="0" smtClean="0">
                <a:cs typeface="+mj-cs"/>
              </a:rPr>
              <a:t> </a:t>
            </a:r>
          </a:p>
          <a:p>
            <a:pPr algn="r">
              <a:lnSpc>
                <a:spcPct val="150000"/>
              </a:lnSpc>
            </a:pPr>
            <a:r>
              <a:rPr lang="ar-IQ" dirty="0">
                <a:cs typeface="+mj-cs"/>
              </a:rPr>
              <a:t>وهناك خصائص مميزة للمجموعات او العشائر لا يمكن تطبيقها على الكائنات المفردة وهذه الخصائص تقسم الى :</a:t>
            </a:r>
          </a:p>
          <a:p>
            <a:pPr algn="r">
              <a:lnSpc>
                <a:spcPct val="150000"/>
              </a:lnSpc>
            </a:pPr>
            <a:r>
              <a:rPr lang="ar-IQ" dirty="0">
                <a:cs typeface="+mj-cs"/>
              </a:rPr>
              <a:t>1 - حجم او كثافة المجموعة والتي تؤثر فيها العوامل التالية:</a:t>
            </a:r>
          </a:p>
          <a:p>
            <a:pPr algn="r">
              <a:lnSpc>
                <a:spcPct val="150000"/>
              </a:lnSpc>
            </a:pPr>
            <a:r>
              <a:rPr lang="ar-IQ" dirty="0" smtClean="0">
                <a:cs typeface="+mj-cs"/>
              </a:rPr>
              <a:t>أ‌- نسبة </a:t>
            </a:r>
            <a:r>
              <a:rPr lang="ar-IQ" dirty="0">
                <a:cs typeface="+mj-cs"/>
              </a:rPr>
              <a:t>المواليد الجدد ، تزيد من كثافة المجموعة.</a:t>
            </a:r>
          </a:p>
          <a:p>
            <a:pPr algn="r">
              <a:lnSpc>
                <a:spcPct val="150000"/>
              </a:lnSpc>
            </a:pPr>
            <a:r>
              <a:rPr lang="ar-IQ" dirty="0">
                <a:cs typeface="+mj-cs"/>
              </a:rPr>
              <a:t>ب‌- نسبة الوفيات ، تقلل من كثافة المجموعة .</a:t>
            </a:r>
          </a:p>
          <a:p>
            <a:pPr algn="r">
              <a:lnSpc>
                <a:spcPct val="150000"/>
              </a:lnSpc>
            </a:pPr>
            <a:r>
              <a:rPr lang="ar-IQ" dirty="0">
                <a:cs typeface="+mj-cs"/>
              </a:rPr>
              <a:t>ت‌- الوفود ، تزيد من كثافة المجموعة .</a:t>
            </a:r>
          </a:p>
          <a:p>
            <a:pPr algn="r">
              <a:lnSpc>
                <a:spcPct val="150000"/>
              </a:lnSpc>
            </a:pPr>
            <a:r>
              <a:rPr lang="ar-IQ" dirty="0">
                <a:cs typeface="+mj-cs"/>
              </a:rPr>
              <a:t>ث‌- الهجرة ، تقلل منم كثافة المجموعة.</a:t>
            </a:r>
          </a:p>
          <a:p>
            <a:pPr algn="r">
              <a:lnSpc>
                <a:spcPct val="150000"/>
              </a:lnSpc>
            </a:pPr>
            <a:r>
              <a:rPr lang="ar-IQ" dirty="0">
                <a:cs typeface="+mj-cs"/>
              </a:rPr>
              <a:t>2- توزيع الكائنات حسب العمر.</a:t>
            </a:r>
          </a:p>
          <a:p>
            <a:pPr algn="r">
              <a:lnSpc>
                <a:spcPct val="150000"/>
              </a:lnSpc>
            </a:pPr>
            <a:r>
              <a:rPr lang="ar-IQ" dirty="0">
                <a:cs typeface="+mj-cs"/>
              </a:rPr>
              <a:t>3- التراكيب الوراثية للأفراد ضمن المجموعة.</a:t>
            </a:r>
          </a:p>
          <a:p>
            <a:pPr algn="r">
              <a:lnSpc>
                <a:spcPct val="150000"/>
              </a:lnSpc>
            </a:pPr>
            <a:endParaRPr lang="ar-IQ" dirty="0">
              <a:cs typeface="+mj-cs"/>
            </a:endParaRPr>
          </a:p>
        </p:txBody>
      </p:sp>
    </p:spTree>
    <p:extLst>
      <p:ext uri="{BB962C8B-B14F-4D97-AF65-F5344CB8AC3E}">
        <p14:creationId xmlns:p14="http://schemas.microsoft.com/office/powerpoint/2010/main" val="9521808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chemeClr val="bg1">
              <a:lumMod val="95000"/>
            </a:schemeClr>
          </a:solidFill>
        </p:spPr>
        <p:txBody>
          <a:bodyPr>
            <a:normAutofit/>
          </a:bodyPr>
          <a:lstStyle/>
          <a:p>
            <a:pPr algn="r">
              <a:lnSpc>
                <a:spcPct val="150000"/>
              </a:lnSpc>
            </a:pPr>
            <a:r>
              <a:rPr lang="ar-IQ" dirty="0" smtClean="0">
                <a:cs typeface="+mj-cs"/>
              </a:rPr>
              <a:t>4- </a:t>
            </a:r>
            <a:r>
              <a:rPr lang="ar-IQ" dirty="0">
                <a:cs typeface="+mj-cs"/>
              </a:rPr>
              <a:t>توزيع الافراد (طريقة توزيع الكائنات المفردة في الموقع المعين).</a:t>
            </a:r>
          </a:p>
          <a:p>
            <a:pPr algn="r">
              <a:lnSpc>
                <a:spcPct val="150000"/>
              </a:lnSpc>
            </a:pPr>
            <a:r>
              <a:rPr lang="ar-IQ" dirty="0">
                <a:solidFill>
                  <a:srgbClr val="FF0000"/>
                </a:solidFill>
                <a:cs typeface="+mj-cs"/>
              </a:rPr>
              <a:t>ثالثاً - المجتمعات </a:t>
            </a:r>
            <a:r>
              <a:rPr lang="en-US" dirty="0" smtClean="0">
                <a:solidFill>
                  <a:srgbClr val="FF0000"/>
                </a:solidFill>
                <a:cs typeface="+mj-cs"/>
              </a:rPr>
              <a:t>Communities</a:t>
            </a:r>
            <a:r>
              <a:rPr lang="ar-IQ" dirty="0" smtClean="0">
                <a:solidFill>
                  <a:srgbClr val="FF0000"/>
                </a:solidFill>
                <a:cs typeface="+mj-cs"/>
              </a:rPr>
              <a:t>: </a:t>
            </a:r>
            <a:r>
              <a:rPr lang="ar-IQ" dirty="0" smtClean="0">
                <a:cs typeface="+mj-cs"/>
              </a:rPr>
              <a:t>لا </a:t>
            </a:r>
            <a:r>
              <a:rPr lang="ar-IQ" dirty="0">
                <a:cs typeface="+mj-cs"/>
              </a:rPr>
              <a:t>يمكن للكائنات المفردة او المجموعات ان توجد وحيدة في الطبيعة بل تعيش دائما كجزء من مجموعة من العشائر في نفس المكان وهذه المجاميع او العشائر يطلق عليها اسم المجتمع. </a:t>
            </a:r>
          </a:p>
          <a:p>
            <a:pPr algn="r">
              <a:lnSpc>
                <a:spcPct val="150000"/>
              </a:lnSpc>
            </a:pPr>
            <a:r>
              <a:rPr lang="ar-IQ" dirty="0">
                <a:solidFill>
                  <a:srgbClr val="FF0000"/>
                </a:solidFill>
                <a:cs typeface="+mj-cs"/>
              </a:rPr>
              <a:t>ما هو المجتمع </a:t>
            </a:r>
            <a:r>
              <a:rPr lang="ar-IQ" dirty="0">
                <a:cs typeface="+mj-cs"/>
              </a:rPr>
              <a:t>؟ ولقد عرف كثير من علماء النبات والحيوان مصلح المجتمع بطرق مختلفة، في محاولة منهم لتوضيح الفكرة الخاصة لعمل هذه المجتمعات. توجد ثلاث افكار رئيسية لفهم طبيعة تكوين هذه المجتمعات.                                                                                                                                                              </a:t>
            </a:r>
            <a:r>
              <a:rPr lang="ar-IQ" dirty="0">
                <a:solidFill>
                  <a:srgbClr val="FF0000"/>
                </a:solidFill>
                <a:cs typeface="+mj-cs"/>
              </a:rPr>
              <a:t>الفكرة الأولى: </a:t>
            </a:r>
            <a:r>
              <a:rPr lang="ar-IQ" dirty="0">
                <a:cs typeface="+mj-cs"/>
              </a:rPr>
              <a:t>ان المجتمع يعني تواجد عدة انواع مع بعضها في موقع معين أو مساحة معينة. تعتبر هذه الفكرة هي الحد الأدنى من الصفة المميزة لهذا المصطلح أو مجموعة من الكائنات الحية توجد في مكان معين وذات علاقة متبادلة فيما بينها</a:t>
            </a:r>
            <a:r>
              <a:rPr lang="ar-IQ" dirty="0" smtClean="0">
                <a:cs typeface="+mj-cs"/>
              </a:rPr>
              <a:t>.</a:t>
            </a:r>
          </a:p>
          <a:p>
            <a:pPr algn="r">
              <a:lnSpc>
                <a:spcPct val="150000"/>
              </a:lnSpc>
            </a:pPr>
            <a:r>
              <a:rPr lang="ar-IQ" dirty="0">
                <a:solidFill>
                  <a:srgbClr val="FF0000"/>
                </a:solidFill>
                <a:cs typeface="+mj-cs"/>
              </a:rPr>
              <a:t>الفكرة </a:t>
            </a:r>
            <a:r>
              <a:rPr lang="ar-IQ" dirty="0" smtClean="0">
                <a:solidFill>
                  <a:srgbClr val="FF0000"/>
                </a:solidFill>
                <a:cs typeface="+mj-cs"/>
              </a:rPr>
              <a:t>الثانية: </a:t>
            </a:r>
            <a:r>
              <a:rPr lang="ar-IQ" dirty="0">
                <a:cs typeface="+mj-cs"/>
              </a:rPr>
              <a:t>ادعى بعض الباحثين أن المجموعات الفعلية لنفس المجاميع من الانواع تتكرر في نفس الزمان والمكان. وهذا يعني أن في الامكان تمييز نوع المجتمع والذي يحوي على مكونات ذات تركيب ثابت نسبيا. </a:t>
            </a:r>
            <a:endParaRPr lang="ar-IQ" dirty="0" smtClean="0">
              <a:cs typeface="+mj-cs"/>
            </a:endParaRPr>
          </a:p>
          <a:p>
            <a:pPr algn="r">
              <a:lnSpc>
                <a:spcPct val="150000"/>
              </a:lnSpc>
            </a:pPr>
            <a:r>
              <a:rPr lang="ar-IQ" dirty="0">
                <a:solidFill>
                  <a:srgbClr val="FF0000"/>
                </a:solidFill>
                <a:cs typeface="+mj-cs"/>
              </a:rPr>
              <a:t>الفكرة الثالثة: </a:t>
            </a:r>
            <a:r>
              <a:rPr lang="ar-IQ" dirty="0">
                <a:cs typeface="+mj-cs"/>
              </a:rPr>
              <a:t>اعتقد بعض العلماء ان المجتمعات لها ميل نحو الحركة المستمرة وهذا يعني ان المجتمعات تعود نحو حالة التوازن بعد كل اضراب يصيبها. أي ان للمجتمعات منظماً ذاتيا. </a:t>
            </a:r>
            <a:endParaRPr lang="ar-IQ" dirty="0" smtClean="0">
              <a:cs typeface="+mj-cs"/>
            </a:endParaRPr>
          </a:p>
          <a:p>
            <a:pPr algn="r">
              <a:lnSpc>
                <a:spcPct val="150000"/>
              </a:lnSpc>
            </a:pPr>
            <a:endParaRPr lang="ar-IQ" dirty="0" smtClean="0">
              <a:cs typeface="+mj-cs"/>
            </a:endParaRPr>
          </a:p>
          <a:p>
            <a:pPr algn="r">
              <a:lnSpc>
                <a:spcPct val="150000"/>
              </a:lnSpc>
            </a:pPr>
            <a:endParaRPr lang="ar-IQ" dirty="0">
              <a:cs typeface="+mj-cs"/>
            </a:endParaRPr>
          </a:p>
          <a:p>
            <a:pPr algn="r">
              <a:lnSpc>
                <a:spcPct val="150000"/>
              </a:lnSpc>
            </a:pPr>
            <a:endParaRPr lang="ar-IQ" dirty="0">
              <a:cs typeface="+mj-cs"/>
            </a:endParaRPr>
          </a:p>
          <a:p>
            <a:pPr algn="r">
              <a:lnSpc>
                <a:spcPct val="150000"/>
              </a:lnSpc>
            </a:pPr>
            <a:endParaRPr lang="ar-IQ" dirty="0">
              <a:cs typeface="+mj-cs"/>
            </a:endParaRPr>
          </a:p>
        </p:txBody>
      </p:sp>
    </p:spTree>
    <p:extLst>
      <p:ext uri="{BB962C8B-B14F-4D97-AF65-F5344CB8AC3E}">
        <p14:creationId xmlns:p14="http://schemas.microsoft.com/office/powerpoint/2010/main" val="2843463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FF99FF"/>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rgbClr val="CCECFF"/>
          </a:solidFill>
        </p:spPr>
        <p:txBody>
          <a:bodyPr>
            <a:normAutofit/>
          </a:bodyPr>
          <a:lstStyle/>
          <a:p>
            <a:pPr algn="r">
              <a:lnSpc>
                <a:spcPct val="150000"/>
              </a:lnSpc>
            </a:pPr>
            <a:r>
              <a:rPr lang="ar-IQ" dirty="0" smtClean="0">
                <a:cs typeface="+mj-cs"/>
              </a:rPr>
              <a:t>والتعريف </a:t>
            </a:r>
            <a:r>
              <a:rPr lang="ar-IQ" dirty="0">
                <a:cs typeface="+mj-cs"/>
              </a:rPr>
              <a:t>المتداول حالياً والذي يحظى اكثر مقبولية هو ان المجتمع يعني </a:t>
            </a:r>
            <a:r>
              <a:rPr lang="ar-IQ" dirty="0">
                <a:solidFill>
                  <a:srgbClr val="FF0000"/>
                </a:solidFill>
                <a:cs typeface="+mj-cs"/>
              </a:rPr>
              <a:t>مجموعة من العشائر للكائنات الحية توجد في مكان معين وذات علاقة متبادلة فيما بينها.</a:t>
            </a:r>
            <a:r>
              <a:rPr lang="ar-IQ" dirty="0">
                <a:cs typeface="+mj-cs"/>
              </a:rPr>
              <a:t> ويطلق على دراسة هذه المجتمعات و علاقتها بالموطن الذي تعيش فيه ( بيئة المجتمع )، اي ان لها القدرة على المحافظة على الاستقرار حيث تتميز بدرجة عالية من الانتظام او التماثل في فعالية الاعضاء تحت الظروف المتغيرة بسبب قابلية الافراد للتكيف حسب الظروف</a:t>
            </a:r>
            <a:r>
              <a:rPr lang="ar-IQ" dirty="0" smtClean="0">
                <a:cs typeface="+mj-cs"/>
              </a:rPr>
              <a:t>.</a:t>
            </a:r>
          </a:p>
          <a:p>
            <a:pPr algn="r">
              <a:lnSpc>
                <a:spcPct val="150000"/>
              </a:lnSpc>
            </a:pPr>
            <a:r>
              <a:rPr lang="ar-IQ" dirty="0">
                <a:solidFill>
                  <a:srgbClr val="FF0000"/>
                </a:solidFill>
                <a:cs typeface="+mj-cs"/>
              </a:rPr>
              <a:t>كيفية تحديد مميزات المجتمع</a:t>
            </a:r>
          </a:p>
          <a:p>
            <a:pPr algn="r">
              <a:lnSpc>
                <a:spcPct val="150000"/>
              </a:lnSpc>
            </a:pPr>
            <a:r>
              <a:rPr lang="ar-IQ" dirty="0">
                <a:cs typeface="+mj-cs"/>
              </a:rPr>
              <a:t>للمجتمعات صفات مميزة تنفرد بها ولا يمكن ان نجدها في العشائر أو الكائنات المنفردة، لما تتمتع به هذه المجتمعات من مستوى متكامل. ومن هذه المميزات هي:</a:t>
            </a:r>
          </a:p>
          <a:p>
            <a:pPr algn="r">
              <a:lnSpc>
                <a:spcPct val="150000"/>
              </a:lnSpc>
            </a:pPr>
            <a:r>
              <a:rPr lang="ar-IQ" dirty="0">
                <a:cs typeface="+mj-cs"/>
              </a:rPr>
              <a:t>أ- اختلاف الأنواع: ويقصد به نوع الحيوانات أو النبات التي تعيش في المجتمع المحدد أو المعين. وهو مقياس بسيط يحدد عدد الكائنات الموجودة في المجتمع.</a:t>
            </a:r>
          </a:p>
          <a:p>
            <a:pPr algn="r">
              <a:lnSpc>
                <a:spcPct val="150000"/>
              </a:lnSpc>
            </a:pPr>
            <a:r>
              <a:rPr lang="ar-IQ" dirty="0">
                <a:cs typeface="+mj-cs"/>
              </a:rPr>
              <a:t>ب- شكل النمو والتركيب: ويراد به وصف او تحديد معالم المجتمع المدروس بفئات رئيسية لأشكال النمو مثل الاشجار والشجيرات والاعشاب </a:t>
            </a:r>
            <a:r>
              <a:rPr lang="ar-IQ" dirty="0" err="1">
                <a:cs typeface="+mj-cs"/>
              </a:rPr>
              <a:t>والاشنات</a:t>
            </a:r>
            <a:r>
              <a:rPr lang="ar-IQ" dirty="0">
                <a:cs typeface="+mj-cs"/>
              </a:rPr>
              <a:t>. ويمكن ان تقسم هذه الفئات الى فئات اخرى ثانوية كالأشجار العريضة الأوراق أو الابرية. </a:t>
            </a:r>
          </a:p>
        </p:txBody>
      </p:sp>
    </p:spTree>
    <p:extLst>
      <p:ext uri="{BB962C8B-B14F-4D97-AF65-F5344CB8AC3E}">
        <p14:creationId xmlns:p14="http://schemas.microsoft.com/office/powerpoint/2010/main" val="24291709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chemeClr val="accent2">
              <a:lumMod val="20000"/>
              <a:lumOff val="80000"/>
            </a:schemeClr>
          </a:solidFill>
        </p:spPr>
        <p:txBody>
          <a:bodyPr>
            <a:normAutofit/>
          </a:bodyPr>
          <a:lstStyle/>
          <a:p>
            <a:pPr algn="r">
              <a:lnSpc>
                <a:spcPct val="150000"/>
              </a:lnSpc>
            </a:pPr>
            <a:r>
              <a:rPr lang="ar-IQ" dirty="0" smtClean="0">
                <a:cs typeface="+mj-cs"/>
              </a:rPr>
              <a:t>ج- </a:t>
            </a:r>
            <a:r>
              <a:rPr lang="ar-IQ" dirty="0">
                <a:cs typeface="+mj-cs"/>
              </a:rPr>
              <a:t>السيادة : تدل هذه النقطة على ان ليس لجميع الانواع الموجودة في المجتمع نفس الاهمية في تحديد طبيعة المجتمع. مثلا بالرغم من كثرة الانواع في المجتمع لكن القليل منها ( بفضل حجمة او عدده أو فعاليته ) يمكنه أن يحدد طبيعة ذلك المجتمع والتفاعل مع البيئة ، اي ان الانواع السائدة هي التي تحدد الظروف التي تسمح بنمو الانواع .</a:t>
            </a:r>
          </a:p>
          <a:p>
            <a:pPr algn="r">
              <a:lnSpc>
                <a:spcPct val="150000"/>
              </a:lnSpc>
            </a:pPr>
            <a:r>
              <a:rPr lang="ar-IQ" dirty="0">
                <a:cs typeface="+mj-cs"/>
              </a:rPr>
              <a:t>د- غزارة الأنواع: هذه النقطة شبيهة بسابقتها الا انها تؤكد على النسبة المئوية لمختلف الانواع التي تشكل المجتمع أي المقصود بها الظروف التي تسمح بنمو الانواع الاخرى مع النباتات </a:t>
            </a:r>
          </a:p>
          <a:p>
            <a:pPr algn="r">
              <a:lnSpc>
                <a:spcPct val="150000"/>
              </a:lnSpc>
            </a:pPr>
            <a:r>
              <a:rPr lang="ar-IQ" dirty="0">
                <a:cs typeface="+mj-cs"/>
              </a:rPr>
              <a:t>هـ - بيئة التغذية: ان معنى هذه النقطة هو من يتغذى على من فهي تؤكد على طبيعة العلاقات الغذائية للأنواع المختلفة في المجتمع وطبيعة النظام الغذائي والتي تحدد مجرى سريان الطاقة والمواد الغذائية بين هذه الأنواع ، اي تؤكد على طبيعة العلاقة الغذائية بين انواع المجتمع.</a:t>
            </a:r>
          </a:p>
          <a:p>
            <a:pPr algn="r">
              <a:lnSpc>
                <a:spcPct val="150000"/>
              </a:lnSpc>
            </a:pPr>
            <a:endParaRPr lang="ar-IQ" dirty="0">
              <a:cs typeface="+mj-cs"/>
            </a:endParaRPr>
          </a:p>
        </p:txBody>
      </p:sp>
    </p:spTree>
    <p:extLst>
      <p:ext uri="{BB962C8B-B14F-4D97-AF65-F5344CB8AC3E}">
        <p14:creationId xmlns:p14="http://schemas.microsoft.com/office/powerpoint/2010/main" val="36718649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rgbClr val="FFFF00"/>
          </a:solidFill>
        </p:spPr>
        <p:txBody>
          <a:bodyPr>
            <a:normAutofit/>
          </a:bodyPr>
          <a:lstStyle/>
          <a:p>
            <a:pPr algn="r">
              <a:lnSpc>
                <a:spcPct val="200000"/>
              </a:lnSpc>
            </a:pPr>
            <a:r>
              <a:rPr lang="ar-IQ" b="1" dirty="0" smtClean="0">
                <a:solidFill>
                  <a:srgbClr val="0070C0"/>
                </a:solidFill>
                <a:cs typeface="+mj-cs"/>
              </a:rPr>
              <a:t>علاقة </a:t>
            </a:r>
            <a:r>
              <a:rPr lang="ar-IQ" b="1" dirty="0">
                <a:solidFill>
                  <a:srgbClr val="0070C0"/>
                </a:solidFill>
                <a:cs typeface="+mj-cs"/>
              </a:rPr>
              <a:t>علم البيئة بالعلوم </a:t>
            </a:r>
            <a:r>
              <a:rPr lang="ar-IQ" b="1" dirty="0" smtClean="0">
                <a:solidFill>
                  <a:srgbClr val="0070C0"/>
                </a:solidFill>
                <a:cs typeface="+mj-cs"/>
              </a:rPr>
              <a:t>الاخرى:-                                                                                                                                                                                  </a:t>
            </a:r>
            <a:r>
              <a:rPr lang="ar-IQ" dirty="0">
                <a:cs typeface="+mj-cs"/>
              </a:rPr>
              <a:t>يرتبط علم البيئة بجميع العلوم الأخرى ولاسيما تلك التي تهتم بجزء من البيئة منها : علم الوراثة وعلم </a:t>
            </a:r>
            <a:r>
              <a:rPr lang="ar-IQ" dirty="0" err="1">
                <a:cs typeface="+mj-cs"/>
              </a:rPr>
              <a:t>الفسلجة</a:t>
            </a:r>
            <a:r>
              <a:rPr lang="ar-IQ" dirty="0">
                <a:cs typeface="+mj-cs"/>
              </a:rPr>
              <a:t> وعلم ـ تصنيف لنبات وعلم الاحصاء وعلم التربة وعلم المناخ وعلم طبقات الأرض وغيرها من العلوم الأخرى أي ان لعلم البيئة اواصر وعلاقات مع اغلب العلوم الحياتية ومن الناحية الاقتصادية ان الفكرة المهمة لعلم البيئة تشمل علم التربة والعوامل المؤثرة على الكائن الحي وجماعاته و مجتمعاته وترتبط فكرة علم البيئة ارتباطا وثيقا في علم الجغرافية وعلم الارض ونظرا لعدم وجود حدود فاصلة بين علم وآخر لذا فقد اعتمد علم البيئة على علوم المعرفة المختلفة مع المناخ والفيزياء و الكيمياء والرياضيات والجيولوجية والاجتماع وغيرها لذا فان علاقة علم البيئة بالعلوم </a:t>
            </a:r>
            <a:r>
              <a:rPr lang="ar-IQ" dirty="0" err="1">
                <a:cs typeface="+mj-cs"/>
              </a:rPr>
              <a:t>البايولوجية</a:t>
            </a:r>
            <a:r>
              <a:rPr lang="ar-IQ" dirty="0">
                <a:cs typeface="+mj-cs"/>
              </a:rPr>
              <a:t> الاخرى يمكن تمثيلها بالشكل التالي :- ويسمى بتكنيكية البيئة. </a:t>
            </a:r>
          </a:p>
        </p:txBody>
      </p:sp>
    </p:spTree>
    <p:extLst>
      <p:ext uri="{BB962C8B-B14F-4D97-AF65-F5344CB8AC3E}">
        <p14:creationId xmlns:p14="http://schemas.microsoft.com/office/powerpoint/2010/main" val="42169646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صورة 4"/>
          <p:cNvPicPr>
            <a:picLocks noChangeAspect="1"/>
          </p:cNvPicPr>
          <p:nvPr/>
        </p:nvPicPr>
        <p:blipFill>
          <a:blip r:embed="rId2"/>
          <a:stretch>
            <a:fillRect/>
          </a:stretch>
        </p:blipFill>
        <p:spPr>
          <a:xfrm>
            <a:off x="0" y="0"/>
            <a:ext cx="6127011" cy="3737172"/>
          </a:xfrm>
          <a:prstGeom prst="rect">
            <a:avLst/>
          </a:prstGeom>
        </p:spPr>
      </p:pic>
      <p:sp>
        <p:nvSpPr>
          <p:cNvPr id="3" name="عنوان فرعي 2"/>
          <p:cNvSpPr>
            <a:spLocks noGrp="1"/>
          </p:cNvSpPr>
          <p:nvPr>
            <p:ph type="subTitle" idx="1"/>
          </p:nvPr>
        </p:nvSpPr>
        <p:spPr>
          <a:xfrm>
            <a:off x="0" y="0"/>
            <a:ext cx="12192000" cy="6858000"/>
          </a:xfrm>
          <a:solidFill>
            <a:schemeClr val="bg1"/>
          </a:solidFill>
        </p:spPr>
        <p:txBody>
          <a:bodyPr>
            <a:normAutofit/>
          </a:bodyPr>
          <a:lstStyle/>
          <a:p>
            <a:pPr algn="r">
              <a:lnSpc>
                <a:spcPct val="200000"/>
              </a:lnSpc>
            </a:pPr>
            <a:endParaRPr lang="ar-IQ" dirty="0">
              <a:cs typeface="+mj-cs"/>
            </a:endParaRPr>
          </a:p>
        </p:txBody>
      </p:sp>
      <p:pic>
        <p:nvPicPr>
          <p:cNvPr id="6" name="صورة 5" descr="C:\Users\Jazeerah\Desktop\Ecology.jpe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34982" y="1562100"/>
            <a:ext cx="6122035" cy="3733800"/>
          </a:xfrm>
          <a:prstGeom prst="rect">
            <a:avLst/>
          </a:prstGeom>
          <a:noFill/>
          <a:ln w="9525">
            <a:noFill/>
            <a:miter lim="800000"/>
            <a:headEnd/>
            <a:tailEnd/>
          </a:ln>
        </p:spPr>
      </p:pic>
      <p:pic>
        <p:nvPicPr>
          <p:cNvPr id="7" name="صورة 6" descr="C:\Users\Jazeerah\Desktop\Ecology.jpe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4743" y="304800"/>
            <a:ext cx="11335657" cy="6248400"/>
          </a:xfrm>
          <a:prstGeom prst="rect">
            <a:avLst/>
          </a:prstGeom>
          <a:noFill/>
          <a:ln w="9525">
            <a:noFill/>
            <a:miter lim="800000"/>
            <a:headEnd/>
            <a:tailEnd/>
          </a:ln>
        </p:spPr>
      </p:pic>
    </p:spTree>
    <p:extLst>
      <p:ext uri="{BB962C8B-B14F-4D97-AF65-F5344CB8AC3E}">
        <p14:creationId xmlns:p14="http://schemas.microsoft.com/office/powerpoint/2010/main" val="1630675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12192000" cy="7000875"/>
          </a:xfrm>
          <a:noFill/>
        </p:spPr>
        <p:txBody>
          <a:bodyPr>
            <a:noAutofit/>
          </a:bodyPr>
          <a:lstStyle/>
          <a:p>
            <a:pPr algn="r">
              <a:lnSpc>
                <a:spcPct val="150000"/>
              </a:lnSpc>
            </a:pPr>
            <a:r>
              <a:rPr lang="ar-IQ" sz="2800" b="1" dirty="0"/>
              <a:t> </a:t>
            </a:r>
            <a:r>
              <a:rPr lang="ar-IQ" sz="2800" b="1" dirty="0">
                <a:solidFill>
                  <a:srgbClr val="7030A0"/>
                </a:solidFill>
              </a:rPr>
              <a:t>البيئة ( المحيط او الوسط ) </a:t>
            </a:r>
            <a:r>
              <a:rPr lang="en-US" sz="2800" b="1" dirty="0">
                <a:solidFill>
                  <a:srgbClr val="7030A0"/>
                </a:solidFill>
              </a:rPr>
              <a:t>The Environment</a:t>
            </a:r>
            <a:r>
              <a:rPr lang="en-US" sz="2800" b="1" dirty="0" smtClean="0">
                <a:solidFill>
                  <a:srgbClr val="7030A0"/>
                </a:solidFill>
              </a:rPr>
              <a:t> </a:t>
            </a:r>
            <a:r>
              <a:rPr lang="ar-IQ" sz="2800" b="1" dirty="0" smtClean="0"/>
              <a:t/>
            </a:r>
            <a:br>
              <a:rPr lang="ar-IQ" sz="2800" b="1" dirty="0" smtClean="0"/>
            </a:br>
            <a:r>
              <a:rPr lang="ar-IQ" sz="2800" b="1" dirty="0" smtClean="0"/>
              <a:t>هي </a:t>
            </a:r>
            <a:r>
              <a:rPr lang="ar-IQ" sz="2800" b="1" dirty="0"/>
              <a:t>كل ما يحيط بالكائن الحي من مخلوقات حية اخرى واشياء غير حية. وتتكون من مواد وقوى تشكل محيطها الاحيائي والتي تأخذ منها احتياجاتها الضرورية ، ولا يمكن ان يكون للكائن وجود دون هذا المحيط وتشمل البيئة الهواء والماء والتربة والمخلوقات الأخرى التي تشترك معها في نفس المحيط وغيرها من البني التحتية التي ترتبط معها لتشكيل علاقات معينة.                                                                                                                                           فللكائنات الحية متطلبات معينة يجب ان تتوفر من قبل المحيط كي تبقى الحياة مستمرة ، فالعمليات الفيزيائية التي تمد الكائن الحي بمقومات الحياة تعتمد الى حد كبير على الظروف المحيطة ، وهكذا نجد أن النبات او الحيوان لا يمكنهُ المعيشة بشكل معزول وإنما يتطلب من المحيط الخارجي:- </a:t>
            </a:r>
            <a:r>
              <a:rPr lang="ar-IQ" sz="2800" b="1" dirty="0" smtClean="0"/>
              <a:t>أ‌- التجهيز </a:t>
            </a:r>
            <a:r>
              <a:rPr lang="ar-IQ" sz="2800" b="1" dirty="0"/>
              <a:t>بالطاقة .                                                                                                                ب‌- التجهيز بالمواد الاولية </a:t>
            </a:r>
            <a:r>
              <a:rPr lang="ar-IQ" sz="2800" b="1" dirty="0" smtClean="0"/>
              <a:t>الضرورية</a:t>
            </a:r>
            <a:r>
              <a:rPr lang="ar-IQ" sz="2800" b="1" dirty="0"/>
              <a:t> ، ت‌- التخلص من المنتجات الزائدة.                                                                                      </a:t>
            </a:r>
            <a:r>
              <a:rPr lang="ar-IQ" sz="2800" b="1" dirty="0" smtClean="0"/>
              <a:t/>
            </a:r>
            <a:br>
              <a:rPr lang="ar-IQ" sz="2800" b="1" dirty="0" smtClean="0"/>
            </a:br>
            <a:r>
              <a:rPr lang="ar-IQ" sz="2800" dirty="0" smtClean="0"/>
              <a:t/>
            </a:r>
            <a:br>
              <a:rPr lang="ar-IQ" sz="2800" dirty="0" smtClean="0"/>
            </a:br>
            <a:endParaRPr lang="ar-IQ" sz="2800" dirty="0"/>
          </a:p>
        </p:txBody>
      </p:sp>
    </p:spTree>
    <p:extLst>
      <p:ext uri="{BB962C8B-B14F-4D97-AF65-F5344CB8AC3E}">
        <p14:creationId xmlns:p14="http://schemas.microsoft.com/office/powerpoint/2010/main" val="2139035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12192000" cy="7000875"/>
          </a:xfrm>
          <a:solidFill>
            <a:srgbClr val="FFCCFF"/>
          </a:solidFill>
        </p:spPr>
        <p:txBody>
          <a:bodyPr>
            <a:noAutofit/>
          </a:bodyPr>
          <a:lstStyle/>
          <a:p>
            <a:pPr algn="r">
              <a:lnSpc>
                <a:spcPct val="150000"/>
              </a:lnSpc>
            </a:pPr>
            <a:r>
              <a:rPr lang="ar-IQ" sz="2800" b="1" dirty="0"/>
              <a:t> </a:t>
            </a:r>
            <a:r>
              <a:rPr lang="ar-IQ" sz="2800" b="1" dirty="0" smtClean="0"/>
              <a:t/>
            </a:r>
            <a:br>
              <a:rPr lang="ar-IQ" sz="2800" b="1" dirty="0" smtClean="0"/>
            </a:br>
            <a:r>
              <a:rPr lang="ar-IQ" sz="2800" b="1" dirty="0"/>
              <a:t> </a:t>
            </a:r>
            <a:r>
              <a:rPr lang="ar-IQ" sz="2800" b="1" dirty="0" smtClean="0"/>
              <a:t/>
            </a:r>
            <a:br>
              <a:rPr lang="ar-IQ" sz="2800" b="1" dirty="0" smtClean="0"/>
            </a:br>
            <a:r>
              <a:rPr lang="ar-IQ" sz="2800" b="1" dirty="0" smtClean="0"/>
              <a:t>  </a:t>
            </a:r>
            <a:br>
              <a:rPr lang="ar-IQ" sz="2800" b="1" dirty="0" smtClean="0"/>
            </a:br>
            <a:r>
              <a:rPr lang="ar-IQ" sz="2800" b="1" dirty="0"/>
              <a:t> </a:t>
            </a:r>
            <a:r>
              <a:rPr lang="ar-IQ" sz="2800" b="1" dirty="0" smtClean="0"/>
              <a:t>فالمحيط </a:t>
            </a:r>
            <a:r>
              <a:rPr lang="ar-IQ" sz="2800" b="1" dirty="0"/>
              <a:t>يجب أن :- </a:t>
            </a:r>
            <a:r>
              <a:rPr lang="ar-IQ" sz="2800" b="1" dirty="0" smtClean="0"/>
              <a:t>اولاً</a:t>
            </a:r>
            <a:r>
              <a:rPr lang="ar-IQ" sz="2800" b="1" dirty="0"/>
              <a:t>: يوفر الحد الادنى من المتطلبات الضرورية لبقاء الكائن الحي.                                                        ثانياً: كذلك يجب أن لا تصدر عنه أي تأثيرات تتعارض مع متطلبات الحياة.                                                                                                                       </a:t>
            </a:r>
            <a:br>
              <a:rPr lang="ar-IQ" sz="2800" b="1" dirty="0"/>
            </a:br>
            <a:r>
              <a:rPr lang="ar-IQ" sz="2800" b="1" dirty="0"/>
              <a:t>ففي الحالة الاولى نجد قلة الماء في البيئة الصحراوية على سبيل المثال او قلة الاوكسجين في قمم الجبال العالية او قلة العناصر الغذائية في المناطق الصخرية تجعل النباتات والحيوانات غير قادرة على الحصول على الحد الادنى من متطلبات الحياة في هذه المناطق.                                                                                    وفي حالة اخرى يمكن أن تكون لدرجة الحرارة العالية تأثيرا ضارا على بقاء الكائن الحي على الرغم من توفر الغذاء والضوء بصورة كافية</a:t>
            </a:r>
            <a:r>
              <a:rPr lang="ar-IQ" sz="2800" b="1" dirty="0" smtClean="0"/>
              <a:t>.</a:t>
            </a:r>
            <a:br>
              <a:rPr lang="ar-IQ" sz="2800" b="1" dirty="0" smtClean="0"/>
            </a:br>
            <a:r>
              <a:rPr lang="ar-IQ" sz="2800" b="1" dirty="0" smtClean="0"/>
              <a:t> ولمحيط </a:t>
            </a:r>
            <a:r>
              <a:rPr lang="ar-IQ" sz="2800" b="1" dirty="0"/>
              <a:t>الكائن الحي قدرة كامنة لتجهيز الكائن الحي بالمواد الضرورية وأكثر هذه الكائنات قدرة في الحصول على هذه التجهيزات اكثرها نجاحا في المعيشة </a:t>
            </a:r>
            <a:r>
              <a:rPr lang="ar-IQ" sz="2800" b="1" dirty="0" smtClean="0"/>
              <a:t>واحتلال </a:t>
            </a:r>
            <a:r>
              <a:rPr lang="ar-IQ" sz="2800" b="1" dirty="0"/>
              <a:t>هذا المحيط أو ذاك </a:t>
            </a:r>
            <a:r>
              <a:rPr lang="ar-IQ" sz="2800" dirty="0" smtClean="0"/>
              <a:t/>
            </a:r>
            <a:br>
              <a:rPr lang="ar-IQ" sz="2800" dirty="0" smtClean="0"/>
            </a:br>
            <a:endParaRPr lang="ar-IQ" sz="2800" dirty="0"/>
          </a:p>
        </p:txBody>
      </p:sp>
    </p:spTree>
    <p:extLst>
      <p:ext uri="{BB962C8B-B14F-4D97-AF65-F5344CB8AC3E}">
        <p14:creationId xmlns:p14="http://schemas.microsoft.com/office/powerpoint/2010/main" val="1836616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12192000" cy="7000875"/>
          </a:xfrm>
          <a:solidFill>
            <a:schemeClr val="accent1">
              <a:lumMod val="20000"/>
              <a:lumOff val="80000"/>
            </a:schemeClr>
          </a:solidFill>
        </p:spPr>
        <p:txBody>
          <a:bodyPr>
            <a:noAutofit/>
          </a:bodyPr>
          <a:lstStyle/>
          <a:p>
            <a:pPr algn="r">
              <a:lnSpc>
                <a:spcPct val="150000"/>
              </a:lnSpc>
            </a:pPr>
            <a:r>
              <a:rPr lang="ar-IQ" sz="2800" b="1" dirty="0" smtClean="0"/>
              <a:t> </a:t>
            </a:r>
            <a:br>
              <a:rPr lang="ar-IQ" sz="2800" b="1" dirty="0" smtClean="0"/>
            </a:br>
            <a:r>
              <a:rPr lang="ar-IQ" sz="2800" b="1" dirty="0" smtClean="0"/>
              <a:t>  </a:t>
            </a:r>
            <a:br>
              <a:rPr lang="ar-IQ" sz="2800" b="1" dirty="0" smtClean="0"/>
            </a:br>
            <a:r>
              <a:rPr lang="ar-IQ" sz="2800" b="1" dirty="0"/>
              <a:t> </a:t>
            </a:r>
            <a:br>
              <a:rPr lang="ar-IQ" sz="2800" b="1" dirty="0"/>
            </a:br>
            <a:r>
              <a:rPr lang="ar-IQ" sz="2800" b="1" dirty="0" smtClean="0"/>
              <a:t/>
            </a:r>
            <a:br>
              <a:rPr lang="ar-IQ" sz="2800" b="1" dirty="0" smtClean="0"/>
            </a:br>
            <a:r>
              <a:rPr lang="ar-IQ" sz="2800" b="1" dirty="0" smtClean="0"/>
              <a:t>، </a:t>
            </a:r>
            <a:r>
              <a:rPr lang="ar-IQ" sz="2800" b="1" dirty="0"/>
              <a:t>فيتضمن هذا المحيط كل شيء يمكن أن يؤثر بشكل او بآخر على الكائن الحي . فهو لهذا السبب يتكون من عدة عوامل والتي قد تكون:- مادة مثل التربة والماء ، قوى مثل الرياح والجاذبية ، ظروف مثل درجة الحرارة و الضوء والكائنات الاخرى. ونتيجة لذلك نجد من الصعوبة عزل جزء من مكونات المحيط او تغييرهُ دون التأثير على العوامل او المكونات </a:t>
            </a:r>
            <a:r>
              <a:rPr lang="ar-IQ" sz="2800" b="1" dirty="0" smtClean="0"/>
              <a:t>الأخرى.</a:t>
            </a:r>
            <a:br>
              <a:rPr lang="ar-IQ" sz="2800" b="1" dirty="0" smtClean="0"/>
            </a:br>
            <a:r>
              <a:rPr lang="ar-IQ" sz="2800" b="1" dirty="0">
                <a:solidFill>
                  <a:srgbClr val="7030A0"/>
                </a:solidFill>
              </a:rPr>
              <a:t>علم البيئة </a:t>
            </a:r>
            <a:r>
              <a:rPr lang="en-US" sz="2800" b="1" dirty="0">
                <a:solidFill>
                  <a:srgbClr val="7030A0"/>
                </a:solidFill>
              </a:rPr>
              <a:t>Ecology</a:t>
            </a:r>
            <a:r>
              <a:rPr lang="ar-IQ" sz="2800" b="1" dirty="0" smtClean="0"/>
              <a:t/>
            </a:r>
            <a:br>
              <a:rPr lang="ar-IQ" sz="2800" b="1" dirty="0" smtClean="0"/>
            </a:br>
            <a:r>
              <a:rPr lang="ar-IQ" sz="2800" b="1" dirty="0" smtClean="0"/>
              <a:t>يعتبر </a:t>
            </a:r>
            <a:r>
              <a:rPr lang="ar-IQ" sz="2800" b="1" dirty="0"/>
              <a:t>علم البيئة من العلوم الحديثة نسبيا برز في النصف الثاني من مطلع القرن العشرين بدء هذا العلم يتطور ويأخذ مكانة مهمة بين العلوم الأخرى وهو واحد من أعقد العلوم وقد اكتسب اهميته في الستينات بسبب القلق الواسع النطاق لحالة البيئة وتزايد الحاجة للبحث في أمور الطبيعة كالنباتات والحيوانات </a:t>
            </a:r>
            <a:br>
              <a:rPr lang="ar-IQ" sz="2800" b="1" dirty="0"/>
            </a:br>
            <a:r>
              <a:rPr lang="ar-IQ" sz="2800" b="1" dirty="0"/>
              <a:t>والأفراد والمجتمعات وكيفية تغيير في عنصر واحد قد تؤثر على نظام كامل أو أحد الكائنات في ذلك النظام ، </a:t>
            </a:r>
            <a:r>
              <a:rPr lang="ar-IQ" sz="2800" b="1" dirty="0" smtClean="0"/>
              <a:t/>
            </a:r>
            <a:br>
              <a:rPr lang="ar-IQ" sz="2800" b="1" dirty="0" smtClean="0"/>
            </a:br>
            <a:endParaRPr lang="ar-IQ" sz="2800" dirty="0"/>
          </a:p>
        </p:txBody>
      </p:sp>
    </p:spTree>
    <p:extLst>
      <p:ext uri="{BB962C8B-B14F-4D97-AF65-F5344CB8AC3E}">
        <p14:creationId xmlns:p14="http://schemas.microsoft.com/office/powerpoint/2010/main" val="4150485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12192000" cy="7000875"/>
          </a:xfrm>
          <a:solidFill>
            <a:schemeClr val="accent2">
              <a:lumMod val="40000"/>
              <a:lumOff val="60000"/>
            </a:schemeClr>
          </a:solidFill>
        </p:spPr>
        <p:txBody>
          <a:bodyPr>
            <a:noAutofit/>
          </a:bodyPr>
          <a:lstStyle/>
          <a:p>
            <a:pPr algn="r">
              <a:lnSpc>
                <a:spcPct val="150000"/>
              </a:lnSpc>
            </a:pPr>
            <a:r>
              <a:rPr lang="ar-IQ" sz="2800" b="1" dirty="0"/>
              <a:t> </a:t>
            </a:r>
            <a:r>
              <a:rPr lang="ar-IQ" sz="2800" b="1" dirty="0" smtClean="0"/>
              <a:t>وهذا </a:t>
            </a:r>
            <a:r>
              <a:rPr lang="ar-IQ" sz="2800" b="1" dirty="0"/>
              <a:t>العلم يختص بدراسة الكائنات الحية وعلاقتها بالوسط المحيط بها وهو فرع من العلوم البيولوجية الذي يهتم بدراسة العلاقة المتبادلة بين الكائنات الحية أو مجموعات من الكائنات الحية والعوامل المحيطة بها والتي تشكل الوسط أو البيئة. ولغرض الفائدة القصوى فقد قسم هذا العلم الى علم بيئة الحيوان </a:t>
            </a:r>
            <a:r>
              <a:rPr lang="en-US" sz="2800" b="1" dirty="0"/>
              <a:t>Animal Ecology </a:t>
            </a:r>
            <a:r>
              <a:rPr lang="ar-IQ" sz="2800" b="1" dirty="0" smtClean="0"/>
              <a:t> والى </a:t>
            </a:r>
            <a:r>
              <a:rPr lang="ar-IQ" sz="2800" b="1" dirty="0"/>
              <a:t>علم بيئة النبات </a:t>
            </a:r>
            <a:r>
              <a:rPr lang="en-US" sz="2800" b="1" dirty="0"/>
              <a:t>Plant Ecology .</a:t>
            </a:r>
            <a:r>
              <a:rPr lang="en-US" sz="2800" dirty="0"/>
              <a:t/>
            </a:r>
            <a:br>
              <a:rPr lang="en-US" sz="2800" dirty="0"/>
            </a:br>
            <a:r>
              <a:rPr lang="ar-IQ" sz="2800" b="1" dirty="0">
                <a:solidFill>
                  <a:srgbClr val="7030A0"/>
                </a:solidFill>
              </a:rPr>
              <a:t>نبذة تاريخية</a:t>
            </a:r>
            <a:r>
              <a:rPr lang="ar-IQ" sz="2800" dirty="0">
                <a:solidFill>
                  <a:srgbClr val="7030A0"/>
                </a:solidFill>
              </a:rPr>
              <a:t>: </a:t>
            </a:r>
            <a:r>
              <a:rPr lang="ar-IQ" sz="2800" dirty="0"/>
              <a:t>لقد أدرك الفلاسفة والعلماء اليونانيون اهمية الدراسات البيئية منهم:                                           </a:t>
            </a:r>
            <a:r>
              <a:rPr lang="en-US" sz="2800" dirty="0"/>
              <a:t>-1 </a:t>
            </a:r>
            <a:r>
              <a:rPr lang="ar-IQ" sz="2800" b="1" dirty="0"/>
              <a:t>ابو قراط</a:t>
            </a:r>
            <a:r>
              <a:rPr lang="ar-IQ" sz="2800" dirty="0"/>
              <a:t> ( </a:t>
            </a:r>
            <a:r>
              <a:rPr lang="en-US" sz="2800" dirty="0" smtClean="0"/>
              <a:t> 460 </a:t>
            </a:r>
            <a:r>
              <a:rPr lang="ar-IQ" sz="2800" dirty="0" smtClean="0"/>
              <a:t>-</a:t>
            </a:r>
            <a:r>
              <a:rPr lang="en-US" sz="2800" dirty="0" smtClean="0"/>
              <a:t> 377 </a:t>
            </a:r>
            <a:r>
              <a:rPr lang="ar-IQ" sz="2800" dirty="0"/>
              <a:t>ق.م ) نشر بحثاً ذو طابع بيئي عنوانه </a:t>
            </a:r>
            <a:r>
              <a:rPr lang="ar-IQ" sz="2800" b="1" dirty="0"/>
              <a:t>عبر الأجواء والمياه والأماكن</a:t>
            </a:r>
            <a:r>
              <a:rPr lang="ar-IQ" sz="2800" dirty="0"/>
              <a:t> جاء فيه على أهمية التفكير في مواسم السنة والاثار التي تتركها على الكائن الحي عند الدراسة الطبية. </a:t>
            </a:r>
            <a:br>
              <a:rPr lang="ar-IQ" sz="2800" dirty="0"/>
            </a:br>
            <a:r>
              <a:rPr lang="en-US" sz="2800" dirty="0" smtClean="0"/>
              <a:t>2</a:t>
            </a:r>
            <a:r>
              <a:rPr lang="ar-IQ" sz="2800" dirty="0" smtClean="0"/>
              <a:t>- </a:t>
            </a:r>
            <a:r>
              <a:rPr lang="ar-IQ" sz="2800" b="1" dirty="0"/>
              <a:t>ارسطو طاليس </a:t>
            </a:r>
            <a:r>
              <a:rPr lang="ar-IQ" sz="2800" dirty="0"/>
              <a:t>(  </a:t>
            </a:r>
            <a:r>
              <a:rPr lang="en-US" sz="2800" dirty="0" smtClean="0"/>
              <a:t>384-322</a:t>
            </a:r>
            <a:r>
              <a:rPr lang="ar-IQ" sz="2800" dirty="0" smtClean="0"/>
              <a:t> ق.م </a:t>
            </a:r>
            <a:r>
              <a:rPr lang="ar-IQ" sz="2800" dirty="0"/>
              <a:t>) يشير في كتاباته عن التاريخ الطبيعي ( </a:t>
            </a:r>
            <a:r>
              <a:rPr lang="en-US" sz="2800" dirty="0"/>
              <a:t>Natural History </a:t>
            </a:r>
            <a:r>
              <a:rPr lang="ar-IQ" sz="2800" dirty="0" smtClean="0"/>
              <a:t> ) الى </a:t>
            </a:r>
            <a:r>
              <a:rPr lang="ar-IQ" sz="2800" dirty="0"/>
              <a:t>عادات الحيوانات وسلوكها والظروف البيئية السائدة في موطنها الأصلي ، وصنف الحيوانات تبعاً لعاداتها وموطنها.</a:t>
            </a:r>
            <a:r>
              <a:rPr lang="ar-IQ" sz="2800" dirty="0" smtClean="0"/>
              <a:t/>
            </a:r>
            <a:br>
              <a:rPr lang="ar-IQ" sz="2800" dirty="0" smtClean="0"/>
            </a:br>
            <a:endParaRPr lang="ar-IQ" sz="2800" dirty="0"/>
          </a:p>
        </p:txBody>
      </p:sp>
    </p:spTree>
    <p:extLst>
      <p:ext uri="{BB962C8B-B14F-4D97-AF65-F5344CB8AC3E}">
        <p14:creationId xmlns:p14="http://schemas.microsoft.com/office/powerpoint/2010/main" val="1957122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chemeClr val="accent6">
              <a:lumMod val="20000"/>
              <a:lumOff val="80000"/>
            </a:schemeClr>
          </a:solidFill>
        </p:spPr>
        <p:txBody>
          <a:bodyPr>
            <a:normAutofit/>
          </a:bodyPr>
          <a:lstStyle/>
          <a:p>
            <a:pPr algn="r"/>
            <a:endParaRPr lang="ar-IQ" dirty="0" smtClean="0">
              <a:cs typeface="+mj-cs"/>
            </a:endParaRPr>
          </a:p>
          <a:p>
            <a:pPr algn="r">
              <a:lnSpc>
                <a:spcPct val="150000"/>
              </a:lnSpc>
            </a:pPr>
            <a:r>
              <a:rPr lang="en-US" b="1" dirty="0" smtClean="0">
                <a:cs typeface="+mj-cs"/>
              </a:rPr>
              <a:t>-</a:t>
            </a:r>
            <a:r>
              <a:rPr lang="en-US" b="1" dirty="0">
                <a:cs typeface="+mj-cs"/>
              </a:rPr>
              <a:t>3 </a:t>
            </a:r>
            <a:r>
              <a:rPr lang="ar-IQ" b="1" dirty="0" smtClean="0">
                <a:cs typeface="+mj-cs"/>
              </a:rPr>
              <a:t> تلميذ </a:t>
            </a:r>
            <a:r>
              <a:rPr lang="ar-IQ" b="1" dirty="0">
                <a:cs typeface="+mj-cs"/>
              </a:rPr>
              <a:t>ارسطو </a:t>
            </a:r>
            <a:r>
              <a:rPr lang="ar-IQ" b="1" dirty="0" err="1">
                <a:cs typeface="+mj-cs"/>
              </a:rPr>
              <a:t>ثيوفراستوس</a:t>
            </a:r>
            <a:r>
              <a:rPr lang="ar-IQ" b="1" dirty="0">
                <a:cs typeface="+mj-cs"/>
              </a:rPr>
              <a:t> </a:t>
            </a:r>
            <a:r>
              <a:rPr lang="ar-IQ" dirty="0">
                <a:cs typeface="+mj-cs"/>
              </a:rPr>
              <a:t>( </a:t>
            </a:r>
            <a:r>
              <a:rPr lang="en-US" dirty="0">
                <a:cs typeface="+mj-cs"/>
              </a:rPr>
              <a:t>287-373</a:t>
            </a:r>
            <a:r>
              <a:rPr lang="ar-IQ" dirty="0">
                <a:cs typeface="+mj-cs"/>
              </a:rPr>
              <a:t>  ق.م ) الذي عده بعض العلماء عالم البيئة الأول حيث  </a:t>
            </a:r>
            <a:r>
              <a:rPr lang="ar-IQ" dirty="0" smtClean="0">
                <a:cs typeface="+mj-cs"/>
              </a:rPr>
              <a:t>وصف </a:t>
            </a:r>
            <a:r>
              <a:rPr lang="ar-IQ" dirty="0" err="1">
                <a:cs typeface="+mj-cs"/>
              </a:rPr>
              <a:t>ثيوفراستوس</a:t>
            </a:r>
            <a:r>
              <a:rPr lang="ar-IQ" dirty="0">
                <a:cs typeface="+mj-cs"/>
              </a:rPr>
              <a:t> العلاقات المتبادلة بين الحيوانات وبيئتها ، ودرس النباتات وبيئتها بطريقة تصنيفية ، فقد درس الطرز النباتية او الاشكال النباتية من حيث علاقتها بالارتفاع والرطوبة والتعرض للضوء. </a:t>
            </a:r>
            <a:endParaRPr lang="ar-IQ" dirty="0" smtClean="0">
              <a:cs typeface="+mj-cs"/>
            </a:endParaRPr>
          </a:p>
          <a:p>
            <a:pPr algn="r">
              <a:lnSpc>
                <a:spcPct val="150000"/>
              </a:lnSpc>
            </a:pPr>
            <a:r>
              <a:rPr lang="en-US" dirty="0" smtClean="0">
                <a:cs typeface="+mj-cs"/>
              </a:rPr>
              <a:t> -</a:t>
            </a:r>
            <a:r>
              <a:rPr lang="en-US" b="1" dirty="0">
                <a:cs typeface="+mj-cs"/>
              </a:rPr>
              <a:t>4 </a:t>
            </a:r>
            <a:r>
              <a:rPr lang="ar-IQ" b="1" dirty="0">
                <a:cs typeface="+mj-cs"/>
              </a:rPr>
              <a:t>وقد كان للعالم </a:t>
            </a:r>
            <a:r>
              <a:rPr lang="ar-IQ" b="1" dirty="0" err="1">
                <a:cs typeface="+mj-cs"/>
              </a:rPr>
              <a:t>لامارك</a:t>
            </a:r>
            <a:r>
              <a:rPr lang="ar-IQ" b="1" dirty="0">
                <a:cs typeface="+mj-cs"/>
              </a:rPr>
              <a:t> </a:t>
            </a:r>
            <a:r>
              <a:rPr lang="en-US" b="1" dirty="0">
                <a:cs typeface="+mj-cs"/>
              </a:rPr>
              <a:t>Lamarck</a:t>
            </a:r>
            <a:r>
              <a:rPr lang="ar-IQ" dirty="0">
                <a:cs typeface="+mj-cs"/>
              </a:rPr>
              <a:t> ( </a:t>
            </a:r>
            <a:r>
              <a:rPr lang="en-US" dirty="0">
                <a:cs typeface="+mj-cs"/>
              </a:rPr>
              <a:t>1829-1744</a:t>
            </a:r>
            <a:r>
              <a:rPr lang="ar-IQ" dirty="0">
                <a:cs typeface="+mj-cs"/>
              </a:rPr>
              <a:t>م) نظرية في التطور وهي انه قد اقترح أن البيئة في حالة تحول مستمر وتطور، وفي علم البيئة يعتبر التطور أحد الأسس الرئيسية في البيئة وذلك مع مراعاة العلاقات بين الكائنات الحية وبيئتها. </a:t>
            </a:r>
            <a:r>
              <a:rPr lang="ar-IQ" dirty="0" smtClean="0">
                <a:cs typeface="+mj-cs"/>
              </a:rPr>
              <a:t>                                                                                               </a:t>
            </a:r>
            <a:r>
              <a:rPr lang="en-US" b="1" dirty="0" smtClean="0">
                <a:cs typeface="+mj-cs"/>
              </a:rPr>
              <a:t>-5</a:t>
            </a:r>
            <a:r>
              <a:rPr lang="ar-IQ" b="1" dirty="0" smtClean="0">
                <a:cs typeface="+mj-cs"/>
              </a:rPr>
              <a:t> </a:t>
            </a:r>
            <a:r>
              <a:rPr lang="ar-IQ" dirty="0"/>
              <a:t>وقد جاءت تسمية </a:t>
            </a:r>
            <a:r>
              <a:rPr lang="en-US" dirty="0"/>
              <a:t>Ecology </a:t>
            </a:r>
            <a:r>
              <a:rPr lang="ar-IQ" dirty="0" smtClean="0"/>
              <a:t> من </a:t>
            </a:r>
            <a:r>
              <a:rPr lang="ar-IQ" dirty="0"/>
              <a:t>المصطلح اللاتيني </a:t>
            </a:r>
            <a:r>
              <a:rPr lang="en-US" dirty="0" err="1"/>
              <a:t>Oecology</a:t>
            </a:r>
            <a:r>
              <a:rPr lang="en-US" dirty="0"/>
              <a:t> </a:t>
            </a:r>
            <a:r>
              <a:rPr lang="ar-IQ" dirty="0" smtClean="0"/>
              <a:t> والذي </a:t>
            </a:r>
            <a:r>
              <a:rPr lang="ar-IQ" dirty="0"/>
              <a:t>اقترحه عالم الحيوان الألماني المختص بعلم الاحياء </a:t>
            </a:r>
            <a:r>
              <a:rPr lang="ar-IQ" b="1" dirty="0"/>
              <a:t>أرسنت هيكل</a:t>
            </a:r>
            <a:r>
              <a:rPr lang="ar-IQ" dirty="0"/>
              <a:t> </a:t>
            </a:r>
            <a:r>
              <a:rPr lang="en-US" dirty="0"/>
              <a:t>Ernst Haeckel </a:t>
            </a:r>
            <a:r>
              <a:rPr lang="ar-IQ" dirty="0" smtClean="0"/>
              <a:t> عام </a:t>
            </a:r>
            <a:r>
              <a:rPr lang="en-US" dirty="0"/>
              <a:t>1969</a:t>
            </a:r>
            <a:r>
              <a:rPr lang="ar-IQ" dirty="0"/>
              <a:t>م من دمجه لأصل الكلمة الإغريقية </a:t>
            </a:r>
            <a:r>
              <a:rPr lang="en-US" dirty="0" smtClean="0"/>
              <a:t> </a:t>
            </a:r>
            <a:r>
              <a:rPr lang="en-US" dirty="0" err="1" smtClean="0"/>
              <a:t>Oikos</a:t>
            </a:r>
            <a:r>
              <a:rPr lang="en-US" dirty="0" smtClean="0"/>
              <a:t> </a:t>
            </a:r>
            <a:r>
              <a:rPr lang="ar-IQ" dirty="0"/>
              <a:t>وتعني مسكن </a:t>
            </a:r>
            <a:r>
              <a:rPr lang="ar-IQ" dirty="0" smtClean="0"/>
              <a:t>و</a:t>
            </a:r>
            <a:r>
              <a:rPr lang="en-US" dirty="0" smtClean="0"/>
              <a:t> Logos </a:t>
            </a:r>
            <a:r>
              <a:rPr lang="ar-IQ" dirty="0"/>
              <a:t>وتعني دراسة او علم ، </a:t>
            </a:r>
            <a:r>
              <a:rPr lang="ar-IQ" dirty="0" smtClean="0"/>
              <a:t>وهو </a:t>
            </a:r>
            <a:r>
              <a:rPr lang="ar-IQ" dirty="0"/>
              <a:t>أول من استخدم </a:t>
            </a:r>
            <a:r>
              <a:rPr lang="ar-IQ" dirty="0" smtClean="0"/>
              <a:t>مصطلح </a:t>
            </a:r>
            <a:r>
              <a:rPr lang="ar-IQ" dirty="0"/>
              <a:t>علم البيئة </a:t>
            </a:r>
            <a:r>
              <a:rPr lang="en-US" dirty="0" smtClean="0"/>
              <a:t> Ecology  </a:t>
            </a:r>
            <a:r>
              <a:rPr lang="ar-IQ" dirty="0"/>
              <a:t>وعرفها بقوله هو العلم الذي يبحث في العلاقات المتبادلة بين المخلوقات الحية بعضها ببعض من ناحية وبين بيئتها من ناحية اخرى. </a:t>
            </a:r>
            <a:endParaRPr lang="en-US" dirty="0"/>
          </a:p>
          <a:p>
            <a:pPr algn="r">
              <a:lnSpc>
                <a:spcPct val="150000"/>
              </a:lnSpc>
            </a:pPr>
            <a:endParaRPr lang="ar-IQ" dirty="0">
              <a:cs typeface="+mj-cs"/>
            </a:endParaRPr>
          </a:p>
        </p:txBody>
      </p:sp>
    </p:spTree>
    <p:extLst>
      <p:ext uri="{BB962C8B-B14F-4D97-AF65-F5344CB8AC3E}">
        <p14:creationId xmlns:p14="http://schemas.microsoft.com/office/powerpoint/2010/main" val="2977368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rgbClr val="00FFFF"/>
          </a:solidFill>
        </p:spPr>
        <p:txBody>
          <a:bodyPr>
            <a:normAutofit fontScale="92500" lnSpcReduction="10000"/>
          </a:bodyPr>
          <a:lstStyle/>
          <a:p>
            <a:pPr algn="r">
              <a:lnSpc>
                <a:spcPct val="150000"/>
              </a:lnSpc>
            </a:pPr>
            <a:r>
              <a:rPr lang="ar-IQ" dirty="0"/>
              <a:t>كما كتب علماء العرب العديد من المراجع والمؤلفات ذات العلاقة بالبيئة مثل:                  </a:t>
            </a:r>
            <a:r>
              <a:rPr lang="ar-IQ" dirty="0" smtClean="0"/>
              <a:t>                                                                                                </a:t>
            </a:r>
            <a:r>
              <a:rPr lang="en-US" dirty="0"/>
              <a:t>-6 </a:t>
            </a:r>
            <a:r>
              <a:rPr lang="ar-IQ" b="1" dirty="0"/>
              <a:t>الجاحظ</a:t>
            </a:r>
            <a:r>
              <a:rPr lang="ar-IQ" dirty="0"/>
              <a:t> (</a:t>
            </a:r>
            <a:r>
              <a:rPr lang="en-US" dirty="0"/>
              <a:t> 873-768</a:t>
            </a:r>
            <a:r>
              <a:rPr lang="ar-IQ" dirty="0"/>
              <a:t>م ) كتب تصنيفاً للحيوانات على اساس عاداتها وبيئاتها ، وبذلك يعد أول الذين تطرقوا عن اثر البيئة في الكائنات الحية.                                                                     </a:t>
            </a:r>
            <a:r>
              <a:rPr lang="ar-IQ" dirty="0" smtClean="0"/>
              <a:t>                                                                                                      </a:t>
            </a:r>
            <a:r>
              <a:rPr lang="en-US" b="1" dirty="0"/>
              <a:t>-7 </a:t>
            </a:r>
            <a:r>
              <a:rPr lang="ar-IQ" b="1" dirty="0"/>
              <a:t>الرازي </a:t>
            </a:r>
            <a:r>
              <a:rPr lang="ar-IQ" dirty="0"/>
              <a:t>(</a:t>
            </a:r>
            <a:r>
              <a:rPr lang="en-US" dirty="0"/>
              <a:t>850 </a:t>
            </a:r>
            <a:r>
              <a:rPr lang="ar-IQ" dirty="0" smtClean="0"/>
              <a:t> -</a:t>
            </a:r>
            <a:r>
              <a:rPr lang="en-US" dirty="0" smtClean="0"/>
              <a:t>950 </a:t>
            </a:r>
            <a:r>
              <a:rPr lang="ar-IQ" dirty="0" smtClean="0"/>
              <a:t> م </a:t>
            </a:r>
            <a:r>
              <a:rPr lang="ar-IQ" dirty="0"/>
              <a:t>) اول من طبق علمياً علم البيئة في الطب ، إذ درس العلاقة بين مواقع المدن من حيث الحرارة والرطوبة والرياح وغيرها من العوامل البيئية وعلاقتها بصحة الانسان والامراض التي تصيبه</a:t>
            </a:r>
            <a:r>
              <a:rPr lang="ar-IQ" dirty="0" smtClean="0"/>
              <a:t>.                                                                                                                                                                   </a:t>
            </a:r>
            <a:r>
              <a:rPr lang="ar-IQ" b="1" dirty="0" smtClean="0"/>
              <a:t>مراحل </a:t>
            </a:r>
            <a:r>
              <a:rPr lang="ar-IQ" b="1" dirty="0"/>
              <a:t>علم البيئة:                                                                                                                                    هنالك اربعة مراحل لعلم البيئة هي:                                                                                                 </a:t>
            </a:r>
            <a:r>
              <a:rPr lang="ar-IQ" b="1" dirty="0" smtClean="0"/>
              <a:t>                                                                                                                                                    </a:t>
            </a:r>
            <a:r>
              <a:rPr lang="ar-IQ" dirty="0">
                <a:solidFill>
                  <a:srgbClr val="FF0000"/>
                </a:solidFill>
              </a:rPr>
              <a:t>المرحلة </a:t>
            </a:r>
            <a:r>
              <a:rPr lang="ar-IQ" dirty="0" smtClean="0">
                <a:solidFill>
                  <a:srgbClr val="FF0000"/>
                </a:solidFill>
              </a:rPr>
              <a:t>الأولى: </a:t>
            </a:r>
            <a:r>
              <a:rPr lang="ar-IQ" dirty="0"/>
              <a:t>علم البيئة الذاتية أو الفردية </a:t>
            </a:r>
            <a:r>
              <a:rPr lang="en-US" dirty="0"/>
              <a:t>Autecology )</a:t>
            </a:r>
            <a:r>
              <a:rPr lang="ar-IQ" dirty="0"/>
              <a:t>) حيث امتدت هذه المرحلة حوالي قرن من الزمان اي من ستينات القرن التاسع عشر الى ستينات القرن العشرين حيث تركز اهتمام علم البيئة في هذه المرحلة التي تعد مرحلة التمهيد والمطالبة والاهتمام بدراسة التغيير على: </a:t>
            </a:r>
            <a:r>
              <a:rPr lang="ar-IQ" b="1" dirty="0"/>
              <a:t>                           </a:t>
            </a:r>
            <a:r>
              <a:rPr lang="ar-IQ" b="1" dirty="0" smtClean="0"/>
              <a:t>                                                                                                               </a:t>
            </a:r>
            <a:r>
              <a:rPr lang="en-US" dirty="0" smtClean="0"/>
              <a:t>1</a:t>
            </a:r>
            <a:r>
              <a:rPr lang="ar-IQ" dirty="0" smtClean="0"/>
              <a:t>- </a:t>
            </a:r>
            <a:r>
              <a:rPr lang="ar-IQ" dirty="0"/>
              <a:t>علاقة نوع ما من الكائنات الحية بالعوامل الحية وغير الحية الأخرى.                      </a:t>
            </a:r>
            <a:r>
              <a:rPr lang="ar-IQ" dirty="0" smtClean="0"/>
              <a:t>                                                            </a:t>
            </a:r>
            <a:r>
              <a:rPr lang="en-US" dirty="0" smtClean="0"/>
              <a:t>2</a:t>
            </a:r>
            <a:r>
              <a:rPr lang="ar-IQ" dirty="0" smtClean="0"/>
              <a:t>- </a:t>
            </a:r>
            <a:r>
              <a:rPr lang="ar-IQ" dirty="0"/>
              <a:t>انتشار الكائنات الحية المختلفة وتوزعها وتعدادها. </a:t>
            </a:r>
            <a:r>
              <a:rPr lang="ar-IQ" b="1" dirty="0"/>
              <a:t>                                           </a:t>
            </a:r>
            <a:r>
              <a:rPr lang="ar-IQ" b="1" dirty="0" smtClean="0"/>
              <a:t>                                                                                                         </a:t>
            </a:r>
            <a:r>
              <a:rPr lang="en-US" dirty="0" smtClean="0"/>
              <a:t>3</a:t>
            </a:r>
            <a:r>
              <a:rPr lang="ar-IQ" dirty="0" smtClean="0"/>
              <a:t>- </a:t>
            </a:r>
            <a:r>
              <a:rPr lang="ar-IQ" dirty="0"/>
              <a:t>العوامل والعناصر غير الحية الموجودة في البيئة المحيطة وتأثيرها في الكائنات الحية.</a:t>
            </a:r>
            <a:endParaRPr lang="en-US" dirty="0"/>
          </a:p>
          <a:p>
            <a:pPr algn="r">
              <a:lnSpc>
                <a:spcPct val="150000"/>
              </a:lnSpc>
            </a:pPr>
            <a:r>
              <a:rPr lang="ar-IQ" dirty="0" smtClean="0"/>
              <a:t> </a:t>
            </a:r>
            <a:endParaRPr lang="en-US" dirty="0"/>
          </a:p>
          <a:p>
            <a:pPr algn="r">
              <a:lnSpc>
                <a:spcPct val="150000"/>
              </a:lnSpc>
            </a:pPr>
            <a:endParaRPr lang="ar-IQ" dirty="0">
              <a:cs typeface="+mj-cs"/>
            </a:endParaRPr>
          </a:p>
        </p:txBody>
      </p:sp>
    </p:spTree>
    <p:extLst>
      <p:ext uri="{BB962C8B-B14F-4D97-AF65-F5344CB8AC3E}">
        <p14:creationId xmlns:p14="http://schemas.microsoft.com/office/powerpoint/2010/main" val="1031647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rgbClr val="CCFF33"/>
          </a:solidFill>
        </p:spPr>
        <p:txBody>
          <a:bodyPr>
            <a:normAutofit/>
          </a:bodyPr>
          <a:lstStyle/>
          <a:p>
            <a:pPr algn="r">
              <a:lnSpc>
                <a:spcPct val="150000"/>
              </a:lnSpc>
            </a:pPr>
            <a:r>
              <a:rPr lang="ar-IQ" dirty="0">
                <a:cs typeface="+mj-cs"/>
              </a:rPr>
              <a:t>في هذه المرحلة تم اكتشاف العديد من القوانين الأساسية في علم البيئة:  </a:t>
            </a:r>
            <a:r>
              <a:rPr lang="ar-IQ" b="1" dirty="0">
                <a:cs typeface="+mj-cs"/>
              </a:rPr>
              <a:t>                                                   </a:t>
            </a:r>
            <a:r>
              <a:rPr lang="ar-IQ" b="1" dirty="0" smtClean="0">
                <a:cs typeface="+mj-cs"/>
              </a:rPr>
              <a:t>                       </a:t>
            </a:r>
            <a:r>
              <a:rPr lang="en-US" dirty="0" smtClean="0">
                <a:cs typeface="+mj-cs"/>
              </a:rPr>
              <a:t>1</a:t>
            </a:r>
            <a:r>
              <a:rPr lang="ar-IQ" dirty="0" smtClean="0">
                <a:cs typeface="+mj-cs"/>
              </a:rPr>
              <a:t>- </a:t>
            </a:r>
            <a:r>
              <a:rPr lang="ar-IQ" dirty="0">
                <a:cs typeface="+mj-cs"/>
              </a:rPr>
              <a:t>كقانون ليبج ( </a:t>
            </a:r>
            <a:r>
              <a:rPr lang="en-US" dirty="0">
                <a:cs typeface="+mj-cs"/>
              </a:rPr>
              <a:t>Law Liebig</a:t>
            </a:r>
            <a:r>
              <a:rPr lang="ar-IQ" dirty="0">
                <a:cs typeface="+mj-cs"/>
              </a:rPr>
              <a:t> ) للعالم الألماني  </a:t>
            </a:r>
            <a:r>
              <a:rPr lang="en-US" dirty="0" smtClean="0">
                <a:cs typeface="+mj-cs"/>
              </a:rPr>
              <a:t> </a:t>
            </a:r>
            <a:r>
              <a:rPr lang="en-US" b="1" dirty="0" smtClean="0">
                <a:cs typeface="+mj-cs"/>
              </a:rPr>
              <a:t>Liebig </a:t>
            </a:r>
            <a:r>
              <a:rPr lang="en-US" b="1" dirty="0">
                <a:cs typeface="+mj-cs"/>
              </a:rPr>
              <a:t>Justus</a:t>
            </a:r>
            <a:r>
              <a:rPr lang="ar-IQ" dirty="0">
                <a:cs typeface="+mj-cs"/>
              </a:rPr>
              <a:t>( </a:t>
            </a:r>
            <a:r>
              <a:rPr lang="en-US" dirty="0">
                <a:cs typeface="+mj-cs"/>
              </a:rPr>
              <a:t>1873 -1803</a:t>
            </a:r>
            <a:r>
              <a:rPr lang="ar-IQ" dirty="0">
                <a:cs typeface="+mj-cs"/>
              </a:rPr>
              <a:t>م ) دور العوامل البيئية في الانتشار والتكاثر والتطور. </a:t>
            </a:r>
            <a:r>
              <a:rPr lang="ar-IQ" b="1" dirty="0">
                <a:cs typeface="+mj-cs"/>
              </a:rPr>
              <a:t>                                                                                      </a:t>
            </a:r>
            <a:r>
              <a:rPr lang="ar-IQ" b="1" dirty="0" smtClean="0">
                <a:cs typeface="+mj-cs"/>
              </a:rPr>
              <a:t>                                                                                                    </a:t>
            </a:r>
            <a:r>
              <a:rPr lang="en-US" dirty="0" smtClean="0">
                <a:cs typeface="+mj-cs"/>
              </a:rPr>
              <a:t>2</a:t>
            </a:r>
            <a:r>
              <a:rPr lang="ar-IQ" dirty="0" smtClean="0">
                <a:cs typeface="+mj-cs"/>
              </a:rPr>
              <a:t>- </a:t>
            </a:r>
            <a:r>
              <a:rPr lang="ar-IQ" dirty="0">
                <a:cs typeface="+mj-cs"/>
              </a:rPr>
              <a:t>قانون المناعة والقدرة على التكيف للعالم </a:t>
            </a:r>
            <a:r>
              <a:rPr lang="ar-IQ" b="1" dirty="0" err="1">
                <a:cs typeface="+mj-cs"/>
              </a:rPr>
              <a:t>ميدافار</a:t>
            </a:r>
            <a:r>
              <a:rPr lang="ar-IQ" dirty="0">
                <a:cs typeface="+mj-cs"/>
              </a:rPr>
              <a:t> عام </a:t>
            </a:r>
            <a:r>
              <a:rPr lang="en-US" dirty="0">
                <a:cs typeface="+mj-cs"/>
              </a:rPr>
              <a:t>1953 </a:t>
            </a:r>
            <a:r>
              <a:rPr lang="ar-IQ" dirty="0">
                <a:cs typeface="+mj-cs"/>
              </a:rPr>
              <a:t>م</a:t>
            </a:r>
            <a:r>
              <a:rPr lang="ar-IQ" dirty="0" smtClean="0">
                <a:cs typeface="+mj-cs"/>
              </a:rPr>
              <a:t>.                                                                                   </a:t>
            </a:r>
            <a:r>
              <a:rPr lang="ar-IQ" dirty="0" smtClean="0">
                <a:solidFill>
                  <a:srgbClr val="FF0000"/>
                </a:solidFill>
              </a:rPr>
              <a:t>المرحلة </a:t>
            </a:r>
            <a:r>
              <a:rPr lang="ar-IQ" dirty="0">
                <a:solidFill>
                  <a:srgbClr val="FF0000"/>
                </a:solidFill>
              </a:rPr>
              <a:t>الثانية</a:t>
            </a:r>
            <a:r>
              <a:rPr lang="ar-IQ" dirty="0"/>
              <a:t>: مرحلة علم البيئة الاجتماعية </a:t>
            </a:r>
            <a:r>
              <a:rPr lang="en-US" dirty="0"/>
              <a:t> ( Synecology )</a:t>
            </a:r>
            <a:r>
              <a:rPr lang="ar-IQ" dirty="0"/>
              <a:t>امتدت هذه المرحلة في حوالي عقدين من </a:t>
            </a:r>
            <a:r>
              <a:rPr lang="ar-IQ" dirty="0" smtClean="0"/>
              <a:t>الزمن</a:t>
            </a:r>
            <a:r>
              <a:rPr lang="en-US" dirty="0" smtClean="0"/>
              <a:t>1960 ) 1980- </a:t>
            </a:r>
            <a:r>
              <a:rPr lang="ar-IQ" dirty="0" smtClean="0"/>
              <a:t>) حيث </a:t>
            </a:r>
            <a:r>
              <a:rPr lang="ar-IQ" dirty="0"/>
              <a:t>أهتم هذا العلم فـي:                                </a:t>
            </a:r>
            <a:r>
              <a:rPr lang="ar-IQ" dirty="0" smtClean="0"/>
              <a:t>                                                                                                                           </a:t>
            </a:r>
            <a:r>
              <a:rPr lang="en-US" dirty="0" smtClean="0"/>
              <a:t>1</a:t>
            </a:r>
            <a:r>
              <a:rPr lang="ar-IQ" dirty="0" smtClean="0"/>
              <a:t>- </a:t>
            </a:r>
            <a:r>
              <a:rPr lang="ar-IQ" dirty="0"/>
              <a:t>الاتجاه الاجتماعي لدراسة البيئة بسبب تزايد الإحساس بخطورة تلوث البيئة في مختلف المجالات. </a:t>
            </a:r>
            <a:r>
              <a:rPr lang="ar-IQ" dirty="0" smtClean="0"/>
              <a:t>                          </a:t>
            </a:r>
            <a:r>
              <a:rPr lang="en-US" dirty="0" smtClean="0"/>
              <a:t>2</a:t>
            </a:r>
            <a:r>
              <a:rPr lang="ar-IQ" dirty="0" smtClean="0"/>
              <a:t>- </a:t>
            </a:r>
            <a:r>
              <a:rPr lang="ar-IQ" dirty="0"/>
              <a:t>تفاعلات الجماعات او الأنواع المتباينة التي تتعايش مع بعضها البعض في مجال بيئي قد يكون محدوداً جداً او قد يكون أكثر اتساعاً مثل البيئة الصحراوية ، الغابات المطيرة ، البحيرات الكبيرة المساحة .... الخ </a:t>
            </a:r>
            <a:r>
              <a:rPr lang="ar-IQ" dirty="0" smtClean="0"/>
              <a:t>                                                                         </a:t>
            </a:r>
            <a:r>
              <a:rPr lang="ar-IQ" b="1" dirty="0" smtClean="0"/>
              <a:t>ركز </a:t>
            </a:r>
            <a:r>
              <a:rPr lang="ar-IQ" b="1" dirty="0"/>
              <a:t>علم البيئة في هذه المرحلة على دراسة: </a:t>
            </a:r>
            <a:r>
              <a:rPr lang="ar-IQ" dirty="0"/>
              <a:t>                                                                                      الجماعات والحركة ضد تلوث البيئة والمخاطر التي تتعرض لها خاصةً في الستينيات بعد نشر الكاتبة الأمريكية </a:t>
            </a:r>
            <a:r>
              <a:rPr lang="en-US" dirty="0"/>
              <a:t>Rachel Carson</a:t>
            </a:r>
            <a:r>
              <a:rPr lang="ar-IQ" dirty="0"/>
              <a:t> ( </a:t>
            </a:r>
            <a:r>
              <a:rPr lang="en-US" dirty="0"/>
              <a:t>1964- 1907</a:t>
            </a:r>
            <a:r>
              <a:rPr lang="ar-IQ" dirty="0"/>
              <a:t> م ) كتابها الربيع الصامت (</a:t>
            </a:r>
            <a:r>
              <a:rPr lang="en-US" dirty="0"/>
              <a:t>1962</a:t>
            </a:r>
            <a:r>
              <a:rPr lang="ar-IQ" dirty="0"/>
              <a:t>) الذي يحذر من مخاطر التلوث البيئي.</a:t>
            </a:r>
            <a:endParaRPr lang="en-US" dirty="0"/>
          </a:p>
          <a:p>
            <a:pPr algn="r">
              <a:lnSpc>
                <a:spcPct val="150000"/>
              </a:lnSpc>
            </a:pPr>
            <a:endParaRPr lang="en-US" dirty="0">
              <a:cs typeface="+mj-cs"/>
            </a:endParaRPr>
          </a:p>
          <a:p>
            <a:pPr algn="r">
              <a:lnSpc>
                <a:spcPct val="150000"/>
              </a:lnSpc>
            </a:pPr>
            <a:endParaRPr lang="ar-IQ" dirty="0">
              <a:cs typeface="+mj-cs"/>
            </a:endParaRPr>
          </a:p>
        </p:txBody>
      </p:sp>
    </p:spTree>
    <p:extLst>
      <p:ext uri="{BB962C8B-B14F-4D97-AF65-F5344CB8AC3E}">
        <p14:creationId xmlns:p14="http://schemas.microsoft.com/office/powerpoint/2010/main" val="2443041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0"/>
            <a:ext cx="12192000" cy="6858000"/>
          </a:xfrm>
          <a:solidFill>
            <a:schemeClr val="accent6">
              <a:lumMod val="40000"/>
              <a:lumOff val="60000"/>
            </a:schemeClr>
          </a:solidFill>
        </p:spPr>
        <p:txBody>
          <a:bodyPr>
            <a:normAutofit/>
          </a:bodyPr>
          <a:lstStyle/>
          <a:p>
            <a:pPr algn="r">
              <a:lnSpc>
                <a:spcPct val="150000"/>
              </a:lnSpc>
            </a:pPr>
            <a:r>
              <a:rPr lang="ar-IQ" dirty="0">
                <a:solidFill>
                  <a:srgbClr val="FF0000"/>
                </a:solidFill>
              </a:rPr>
              <a:t>المرحلة الثالثة: </a:t>
            </a:r>
            <a:r>
              <a:rPr lang="ar-IQ" dirty="0"/>
              <a:t>شملت هذه المرحلة اخر عقدين من القرن العشرين وايضا قد شهدت على المزيد:   </a:t>
            </a:r>
            <a:r>
              <a:rPr lang="ar-IQ" dirty="0" smtClean="0"/>
              <a:t>                                                                                                 </a:t>
            </a:r>
            <a:r>
              <a:rPr lang="en-US" dirty="0" smtClean="0"/>
              <a:t>1</a:t>
            </a:r>
            <a:r>
              <a:rPr lang="ar-IQ" dirty="0" smtClean="0"/>
              <a:t>- </a:t>
            </a:r>
            <a:r>
              <a:rPr lang="ar-IQ" dirty="0"/>
              <a:t>من الاهتمام بالبيئة وسن القوانين والتشريعات البيئية الوطنية والإقليمية والعالمية                         </a:t>
            </a:r>
            <a:r>
              <a:rPr lang="ar-IQ" dirty="0" smtClean="0"/>
              <a:t>                       </a:t>
            </a:r>
            <a:r>
              <a:rPr lang="en-US" dirty="0" smtClean="0"/>
              <a:t>2</a:t>
            </a:r>
            <a:r>
              <a:rPr lang="ar-IQ" dirty="0" smtClean="0"/>
              <a:t>- </a:t>
            </a:r>
            <a:r>
              <a:rPr lang="ar-IQ" dirty="0"/>
              <a:t>وإعادة التقييم لمجمل النشاطات البيئية والآثار الناتجة عنها.                                                                   وتميزت هذه المرحلة بمحاولة علم البيئة بناء صورة متكاملة وواضحة عن المشكلات التي تعاني منها البيئة.                                                                                                                           وهي مشكلات متنوعة تتعلق بالتلوث البيئي ، واستنزاف الموارد الطبيعية ، وتأمين المواد الغذائية ومعالجة العجز المائي والتصحر والفقر وتدهور الأراضي والغابات .... الخ </a:t>
            </a:r>
            <a:r>
              <a:rPr lang="ar-IQ" dirty="0" smtClean="0"/>
              <a:t> ، </a:t>
            </a:r>
            <a:r>
              <a:rPr lang="ar-IQ" b="1" dirty="0" smtClean="0"/>
              <a:t>وقد </a:t>
            </a:r>
            <a:r>
              <a:rPr lang="ar-IQ" b="1" dirty="0"/>
              <a:t>ظهرت ايضا مفاهيم وفروع جديدة في علم البيئة مثل:                                                                                 </a:t>
            </a:r>
            <a:r>
              <a:rPr lang="ar-IQ" dirty="0"/>
              <a:t>علم البيئة الكونية ، وعلم البيئة الهندسية وعلم البيئة الزراعية وعلم البيئة الثقافية وعلم البيئة الاجتماعية ، وعلم بيئة الإنسان، والإنسان والمحيط الحيوي ، ومفهوم البيئة </a:t>
            </a:r>
            <a:r>
              <a:rPr lang="ar-IQ" dirty="0" smtClean="0"/>
              <a:t>الجغرافية</a:t>
            </a:r>
            <a:r>
              <a:rPr lang="en-US" dirty="0" smtClean="0"/>
              <a:t>( </a:t>
            </a:r>
            <a:r>
              <a:rPr lang="en-US" dirty="0"/>
              <a:t>Geo environment </a:t>
            </a:r>
            <a:r>
              <a:rPr lang="en-US" dirty="0" smtClean="0"/>
              <a:t>) </a:t>
            </a:r>
            <a:r>
              <a:rPr lang="ar-IQ" dirty="0"/>
              <a:t>، بالإضافة الى الجغرافية البيئية </a:t>
            </a:r>
            <a:r>
              <a:rPr lang="en-US" dirty="0" smtClean="0"/>
              <a:t>( </a:t>
            </a:r>
            <a:r>
              <a:rPr lang="en-US" dirty="0"/>
              <a:t>Geo </a:t>
            </a:r>
            <a:r>
              <a:rPr lang="en-US" dirty="0" smtClean="0"/>
              <a:t> ecology </a:t>
            </a:r>
            <a:r>
              <a:rPr lang="ar-IQ" dirty="0" smtClean="0"/>
              <a:t> وغير </a:t>
            </a:r>
            <a:r>
              <a:rPr lang="ar-IQ" dirty="0"/>
              <a:t>ذلك من المفاهيم</a:t>
            </a:r>
            <a:r>
              <a:rPr lang="ar-IQ" dirty="0" smtClean="0"/>
              <a:t>.                                                                                                 </a:t>
            </a:r>
            <a:r>
              <a:rPr lang="ar-IQ" dirty="0" smtClean="0">
                <a:solidFill>
                  <a:srgbClr val="FF0000"/>
                </a:solidFill>
              </a:rPr>
              <a:t>المرحلة </a:t>
            </a:r>
            <a:r>
              <a:rPr lang="ar-IQ" dirty="0">
                <a:solidFill>
                  <a:srgbClr val="FF0000"/>
                </a:solidFill>
              </a:rPr>
              <a:t>الرابعة: </a:t>
            </a:r>
            <a:r>
              <a:rPr lang="ar-IQ" dirty="0"/>
              <a:t>وهي المرحلة الحالية والتي نستطيع تسميتها بالمرحلة العالمية حيث انها تتميز بثورة </a:t>
            </a:r>
            <a:r>
              <a:rPr lang="ar-IQ" b="1" dirty="0"/>
              <a:t>المعلومات والاتصالات</a:t>
            </a:r>
            <a:r>
              <a:rPr lang="ar-IQ" dirty="0"/>
              <a:t> وايضا يمكن تسميته بعصر الوسائط المعلوماتية.</a:t>
            </a:r>
            <a:endParaRPr lang="en-US" dirty="0"/>
          </a:p>
          <a:p>
            <a:pPr algn="r">
              <a:lnSpc>
                <a:spcPct val="150000"/>
              </a:lnSpc>
            </a:pPr>
            <a:r>
              <a:rPr lang="ar-IQ" dirty="0" smtClean="0"/>
              <a:t> </a:t>
            </a:r>
            <a:endParaRPr lang="en-US" dirty="0"/>
          </a:p>
          <a:p>
            <a:pPr algn="r">
              <a:lnSpc>
                <a:spcPct val="150000"/>
              </a:lnSpc>
            </a:pPr>
            <a:endParaRPr lang="ar-IQ" dirty="0">
              <a:cs typeface="+mj-cs"/>
            </a:endParaRPr>
          </a:p>
        </p:txBody>
      </p:sp>
    </p:spTree>
    <p:extLst>
      <p:ext uri="{BB962C8B-B14F-4D97-AF65-F5344CB8AC3E}">
        <p14:creationId xmlns:p14="http://schemas.microsoft.com/office/powerpoint/2010/main" val="186273425"/>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228</TotalTime>
  <Words>1848</Words>
  <Application>Microsoft Office PowerPoint</Application>
  <PresentationFormat>شاشة عريضة</PresentationFormat>
  <Paragraphs>48</Paragraphs>
  <Slides>17</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17</vt:i4>
      </vt:variant>
    </vt:vector>
  </HeadingPairs>
  <TitlesOfParts>
    <vt:vector size="22" baseType="lpstr">
      <vt:lpstr>Arial</vt:lpstr>
      <vt:lpstr>Calibri</vt:lpstr>
      <vt:lpstr>Calibri Light</vt:lpstr>
      <vt:lpstr>Times New Roman</vt:lpstr>
      <vt:lpstr>نسق Office</vt:lpstr>
      <vt:lpstr>بيئة نبات نظري</vt:lpstr>
      <vt:lpstr> البيئة ( المحيط او الوسط ) The Environment  هي كل ما يحيط بالكائن الحي من مخلوقات حية اخرى واشياء غير حية. وتتكون من مواد وقوى تشكل محيطها الاحيائي والتي تأخذ منها احتياجاتها الضرورية ، ولا يمكن ان يكون للكائن وجود دون هذا المحيط وتشمل البيئة الهواء والماء والتربة والمخلوقات الأخرى التي تشترك معها في نفس المحيط وغيرها من البني التحتية التي ترتبط معها لتشكيل علاقات معينة.                                                                                                                                           فللكائنات الحية متطلبات معينة يجب ان تتوفر من قبل المحيط كي تبقى الحياة مستمرة ، فالعمليات الفيزيائية التي تمد الكائن الحي بمقومات الحياة تعتمد الى حد كبير على الظروف المحيطة ، وهكذا نجد أن النبات او الحيوان لا يمكنهُ المعيشة بشكل معزول وإنما يتطلب من المحيط الخارجي:- أ‌- التجهيز بالطاقة .                                                                                                                ب‌- التجهيز بالمواد الاولية الضرورية ، ت‌- التخلص من المنتجات الزائدة.                                                                                        </vt:lpstr>
      <vt:lpstr>        فالمحيط يجب أن :- اولاً: يوفر الحد الادنى من المتطلبات الضرورية لبقاء الكائن الحي.                                                        ثانياً: كذلك يجب أن لا تصدر عنه أي تأثيرات تتعارض مع متطلبات الحياة.                                                                                                                        ففي الحالة الاولى نجد قلة الماء في البيئة الصحراوية على سبيل المثال او قلة الاوكسجين في قمم الجبال العالية او قلة العناصر الغذائية في المناطق الصخرية تجعل النباتات والحيوانات غير قادرة على الحصول على الحد الادنى من متطلبات الحياة في هذه المناطق.                                                                                    وفي حالة اخرى يمكن أن تكون لدرجة الحرارة العالية تأثيرا ضارا على بقاء الكائن الحي على الرغم من توفر الغذاء والضوء بصورة كافية.  ولمحيط الكائن الحي قدرة كامنة لتجهيز الكائن الحي بالمواد الضرورية وأكثر هذه الكائنات قدرة في الحصول على هذه التجهيزات اكثرها نجاحا في المعيشة واحتلال هذا المحيط أو ذاك  </vt:lpstr>
      <vt:lpstr>        ، فيتضمن هذا المحيط كل شيء يمكن أن يؤثر بشكل او بآخر على الكائن الحي . فهو لهذا السبب يتكون من عدة عوامل والتي قد تكون:- مادة مثل التربة والماء ، قوى مثل الرياح والجاذبية ، ظروف مثل درجة الحرارة و الضوء والكائنات الاخرى. ونتيجة لذلك نجد من الصعوبة عزل جزء من مكونات المحيط او تغييرهُ دون التأثير على العوامل او المكونات الأخرى. علم البيئة Ecology يعتبر علم البيئة من العلوم الحديثة نسبيا برز في النصف الثاني من مطلع القرن العشرين بدء هذا العلم يتطور ويأخذ مكانة مهمة بين العلوم الأخرى وهو واحد من أعقد العلوم وقد اكتسب اهميته في الستينات بسبب القلق الواسع النطاق لحالة البيئة وتزايد الحاجة للبحث في أمور الطبيعة كالنباتات والحيوانات  والأفراد والمجتمعات وكيفية تغيير في عنصر واحد قد تؤثر على نظام كامل أو أحد الكائنات في ذلك النظام ،  </vt:lpstr>
      <vt:lpstr> وهذا العلم يختص بدراسة الكائنات الحية وعلاقتها بالوسط المحيط بها وهو فرع من العلوم البيولوجية الذي يهتم بدراسة العلاقة المتبادلة بين الكائنات الحية أو مجموعات من الكائنات الحية والعوامل المحيطة بها والتي تشكل الوسط أو البيئة. ولغرض الفائدة القصوى فقد قسم هذا العلم الى علم بيئة الحيوان Animal Ecology  والى علم بيئة النبات Plant Ecology . نبذة تاريخية: لقد أدرك الفلاسفة والعلماء اليونانيون اهمية الدراسات البيئية منهم:                                           -1 ابو قراط (  460 - 377 ق.م ) نشر بحثاً ذو طابع بيئي عنوانه عبر الأجواء والمياه والأماكن جاء فيه على أهمية التفكير في مواسم السنة والاثار التي تتركها على الكائن الحي عند الدراسة الطبية.  2- ارسطو طاليس (  384-322 ق.م ) يشير في كتاباته عن التاريخ الطبيعي ( Natural History  ) الى عادات الحيوانات وسلوكها والظروف البيئية السائدة في موطنها الأصلي ، وصنف الحيوانات تبعاً لعاداتها وموطنها.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PH.D</dc:creator>
  <cp:lastModifiedBy>PH.D</cp:lastModifiedBy>
  <cp:revision>33</cp:revision>
  <cp:lastPrinted>2025-09-26T21:21:01Z</cp:lastPrinted>
  <dcterms:created xsi:type="dcterms:W3CDTF">2025-09-18T09:19:11Z</dcterms:created>
  <dcterms:modified xsi:type="dcterms:W3CDTF">2025-09-26T21:21:21Z</dcterms:modified>
</cp:coreProperties>
</file>